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60" r:id="rId3"/>
    <p:sldId id="257" r:id="rId4"/>
    <p:sldId id="259" r:id="rId5"/>
    <p:sldId id="258" r:id="rId6"/>
    <p:sldId id="261" r:id="rId7"/>
    <p:sldId id="295" r:id="rId8"/>
    <p:sldId id="262" r:id="rId9"/>
    <p:sldId id="283" r:id="rId10"/>
    <p:sldId id="299" r:id="rId11"/>
    <p:sldId id="266" r:id="rId12"/>
    <p:sldId id="300" r:id="rId13"/>
  </p:sldIdLst>
  <p:sldSz cx="9144000" cy="5143500" type="screen16x9"/>
  <p:notesSz cx="6858000" cy="9144000"/>
  <p:embeddedFontLst>
    <p:embeddedFont>
      <p:font typeface="Bebas Neue" panose="020B0604020202020204" charset="0"/>
      <p:regular r:id="rId15"/>
    </p:embeddedFont>
    <p:embeddedFont>
      <p:font typeface="Barlow"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Barlow Light" panose="020B0604020202020204" charset="0"/>
      <p:regular r:id="rId24"/>
      <p:bold r:id="rId25"/>
      <p:italic r:id="rId26"/>
      <p:boldItalic r:id="rId27"/>
    </p:embeddedFont>
    <p:embeddedFont>
      <p:font typeface="맑은 고딕" panose="020B0503020000020004" pitchFamily="34" charset="-127"/>
      <p:regular r:id="rId28"/>
      <p:bold r:id="rId29"/>
    </p:embeddedFont>
    <p:embeddedFont>
      <p:font typeface="Barlow Medium"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05" d="100"/>
          <a:sy n="105" d="100"/>
        </p:scale>
        <p:origin x="7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png"/><Relationship Id="rId50" Type="http://schemas.openxmlformats.org/officeDocument/2006/relationships/image" Target="../media/image56.png"/><Relationship Id="rId55" Type="http://schemas.openxmlformats.org/officeDocument/2006/relationships/image" Target="../media/image61.png"/><Relationship Id="rId7"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image" Target="../media/image22.png"/><Relationship Id="rId29" Type="http://schemas.openxmlformats.org/officeDocument/2006/relationships/image" Target="../media/image35.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png"/><Relationship Id="rId53" Type="http://schemas.openxmlformats.org/officeDocument/2006/relationships/image" Target="../media/image59.png"/><Relationship Id="rId5" Type="http://schemas.openxmlformats.org/officeDocument/2006/relationships/image" Target="../media/image11.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png"/><Relationship Id="rId52" Type="http://schemas.openxmlformats.org/officeDocument/2006/relationships/image" Target="../media/image58.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emf"/><Relationship Id="rId8" Type="http://schemas.openxmlformats.org/officeDocument/2006/relationships/image" Target="../media/image14.png"/><Relationship Id="rId51" Type="http://schemas.openxmlformats.org/officeDocument/2006/relationships/image" Target="../media/image57.png"/><Relationship Id="rId3"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46" Type="http://schemas.openxmlformats.org/officeDocument/2006/relationships/image" Target="../media/image52.png"/><Relationship Id="rId20" Type="http://schemas.openxmlformats.org/officeDocument/2006/relationships/image" Target="../media/image26.png"/><Relationship Id="rId41" Type="http://schemas.openxmlformats.org/officeDocument/2006/relationships/image" Target="../media/image47.png"/><Relationship Id="rId54" Type="http://schemas.openxmlformats.org/officeDocument/2006/relationships/image" Target="../media/image60.png"/><Relationship Id="rId1" Type="http://schemas.openxmlformats.org/officeDocument/2006/relationships/image" Target="../media/image7.png"/><Relationship Id="rId6"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6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b2f7c811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b2f7c811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44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26700" y="620225"/>
            <a:ext cx="7433400" cy="723300"/>
          </a:xfrm>
          <a:prstGeom prst="rect">
            <a:avLst/>
          </a:prstGeom>
        </p:spPr>
        <p:txBody>
          <a:bodyPr spcFirstLastPara="1" wrap="square" lIns="0" tIns="0" rIns="0" bIns="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5" name="Google Shape;15;p3"/>
          <p:cNvSpPr txBox="1">
            <a:spLocks noGrp="1"/>
          </p:cNvSpPr>
          <p:nvPr>
            <p:ph type="subTitle" idx="1"/>
          </p:nvPr>
        </p:nvSpPr>
        <p:spPr>
          <a:xfrm>
            <a:off x="626700" y="1419727"/>
            <a:ext cx="7433400" cy="400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lvl1pPr>
            <a:lvl2pPr lvl="1" rtl="0">
              <a:spcBef>
                <a:spcPts val="800"/>
              </a:spcBef>
              <a:spcAft>
                <a:spcPts val="0"/>
              </a:spcAft>
              <a:buClr>
                <a:schemeClr val="dk2"/>
              </a:buClr>
              <a:buSzPts val="3000"/>
              <a:buNone/>
              <a:defRPr sz="3000"/>
            </a:lvl2pPr>
            <a:lvl3pPr lvl="2" rtl="0">
              <a:spcBef>
                <a:spcPts val="800"/>
              </a:spcBef>
              <a:spcAft>
                <a:spcPts val="0"/>
              </a:spcAft>
              <a:buClr>
                <a:schemeClr val="dk2"/>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3"/>
            </a:gs>
            <a:gs pos="100000">
              <a:schemeClr val="dk1"/>
            </a:gs>
          </a:gsLst>
          <a:path path="circle">
            <a:fillToRect l="100000" b="100000"/>
          </a:path>
          <a:tileRect t="-100000" r="-10000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007700" y="971525"/>
            <a:ext cx="6117300" cy="34158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1pPr>
            <a:lvl2pPr marL="914400" lvl="1"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2pPr>
            <a:lvl3pPr marL="1371600" lvl="2"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3pPr>
            <a:lvl4pPr marL="1828800" lvl="3"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4pPr>
            <a:lvl5pPr marL="2286000" lvl="4"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5pPr>
            <a:lvl6pPr marL="2743200" lvl="5"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6pPr>
            <a:lvl7pPr marL="3200400" lvl="6"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7pPr>
            <a:lvl8pPr marL="3657600" lvl="7"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8pPr>
            <a:lvl9pPr marL="4114800" lvl="8" indent="-457200" rtl="0">
              <a:spcBef>
                <a:spcPts val="800"/>
              </a:spcBef>
              <a:spcAft>
                <a:spcPts val="800"/>
              </a:spcAft>
              <a:buClr>
                <a:schemeClr val="lt1"/>
              </a:buClr>
              <a:buSzPts val="3600"/>
              <a:buFont typeface="Barlow Medium"/>
              <a:buChar char="■"/>
              <a:defRPr sz="3600">
                <a:solidFill>
                  <a:schemeClr val="lt1"/>
                </a:solidFill>
                <a:latin typeface="Barlow Medium"/>
                <a:ea typeface="Barlow Medium"/>
                <a:cs typeface="Barlow Medium"/>
                <a:sym typeface="Barlow Medium"/>
              </a:defRPr>
            </a:lvl9pPr>
          </a:lstStyle>
          <a:p>
            <a:endParaRPr/>
          </a:p>
        </p:txBody>
      </p:sp>
      <p:sp>
        <p:nvSpPr>
          <p:cNvPr id="19" name="Google Shape;19;p4"/>
          <p:cNvSpPr txBox="1"/>
          <p:nvPr/>
        </p:nvSpPr>
        <p:spPr>
          <a:xfrm>
            <a:off x="531375" y="60794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2"/>
                </a:solidFill>
                <a:latin typeface="Bebas Neue"/>
                <a:ea typeface="Bebas Neue"/>
                <a:cs typeface="Bebas Neue"/>
                <a:sym typeface="Bebas Neue"/>
              </a:rPr>
              <a:t>“</a:t>
            </a:r>
            <a:endParaRPr sz="9600">
              <a:solidFill>
                <a:schemeClr val="accent2"/>
              </a:solidFill>
              <a:latin typeface="Bebas Neue"/>
              <a:ea typeface="Bebas Neue"/>
              <a:cs typeface="Bebas Neue"/>
              <a:sym typeface="Bebas Neue"/>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4" name="Google Shape;24;p5"/>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 name="Google Shape;30;p6"/>
          <p:cNvSpPr/>
          <p:nvPr userDrawn="1"/>
        </p:nvSpPr>
        <p:spPr>
          <a:xfrm rot="5400000">
            <a:off x="375389" y="-375239"/>
            <a:ext cx="893928" cy="1644405"/>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0" name="Google Shape;30;p6"/>
          <p:cNvSpPr/>
          <p:nvPr/>
        </p:nvSpPr>
        <p:spPr>
          <a:xfrm rot="5400000">
            <a:off x="375389" y="-375239"/>
            <a:ext cx="893928" cy="1644405"/>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48" name="Google Shape;48;p8"/>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 name="Google Shape;30;p6"/>
          <p:cNvSpPr/>
          <p:nvPr userDrawn="1"/>
        </p:nvSpPr>
        <p:spPr>
          <a:xfrm rot="5400000">
            <a:off x="375389" y="-375239"/>
            <a:ext cx="893928" cy="1644405"/>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oleObject" Target="../embeddings/oleObject1.bin"/><Relationship Id="rId4" Type="http://schemas.openxmlformats.org/officeDocument/2006/relationships/image" Target="../media/image63.emf"/></Relationships>
</file>

<file path=ppt/slides/_rels/slide1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626700" y="620225"/>
            <a:ext cx="5693400" cy="1958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dirty="0" smtClean="0"/>
              <a:t>C-MAC</a:t>
            </a:r>
            <a:br>
              <a:rPr lang="en" dirty="0" smtClean="0"/>
            </a:br>
            <a:r>
              <a:rPr lang="en-US" sz="2000" dirty="0" smtClean="0"/>
              <a:t>Crop monitoring &amp; Advisory Companion</a:t>
            </a:r>
            <a:endParaRPr lang="en-US" i="1" dirty="0"/>
          </a:p>
        </p:txBody>
      </p:sp>
      <p:grpSp>
        <p:nvGrpSpPr>
          <p:cNvPr id="67" name="Google Shape;67;p11"/>
          <p:cNvGrpSpPr/>
          <p:nvPr/>
        </p:nvGrpSpPr>
        <p:grpSpPr>
          <a:xfrm>
            <a:off x="7224968" y="2399173"/>
            <a:ext cx="1309477" cy="2134696"/>
            <a:chOff x="6730350" y="2315900"/>
            <a:chExt cx="257700" cy="420100"/>
          </a:xfrm>
        </p:grpSpPr>
        <p:sp>
          <p:nvSpPr>
            <p:cNvPr id="68" name="Google Shape;68;p1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 name="Google Shape;69;p1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0" name="Google Shape;70;p1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 name="Google Shape;71;p1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 name="Google Shape;72;p1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Rectangle 2"/>
          <p:cNvSpPr/>
          <p:nvPr/>
        </p:nvSpPr>
        <p:spPr>
          <a:xfrm>
            <a:off x="626700" y="2578625"/>
            <a:ext cx="4932761" cy="830997"/>
          </a:xfrm>
          <a:prstGeom prst="rect">
            <a:avLst/>
          </a:prstGeom>
        </p:spPr>
        <p:txBody>
          <a:bodyPr wrap="none">
            <a:spAutoFit/>
          </a:bodyPr>
          <a:lstStyle/>
          <a:p>
            <a:r>
              <a:rPr lang="en-US" sz="2400" i="1" dirty="0" smtClean="0">
                <a:solidFill>
                  <a:schemeClr val="bg1"/>
                </a:solidFill>
              </a:rPr>
              <a:t>“Your go-to </a:t>
            </a:r>
            <a:r>
              <a:rPr lang="en-US" sz="2400" i="1" dirty="0">
                <a:solidFill>
                  <a:schemeClr val="bg1"/>
                </a:solidFill>
              </a:rPr>
              <a:t>App </a:t>
            </a:r>
            <a:r>
              <a:rPr lang="en-US" sz="2400" i="1" dirty="0" smtClean="0">
                <a:solidFill>
                  <a:schemeClr val="bg1"/>
                </a:solidFill>
              </a:rPr>
              <a:t/>
            </a:r>
            <a:br>
              <a:rPr lang="en-US" sz="2400" i="1" dirty="0" smtClean="0">
                <a:solidFill>
                  <a:schemeClr val="bg1"/>
                </a:solidFill>
              </a:rPr>
            </a:br>
            <a:r>
              <a:rPr lang="en-US" sz="2400" i="1" dirty="0" smtClean="0">
                <a:solidFill>
                  <a:schemeClr val="bg1"/>
                </a:solidFill>
              </a:rPr>
              <a:t>For </a:t>
            </a:r>
            <a:r>
              <a:rPr lang="en-US" sz="2400" i="1" dirty="0">
                <a:solidFill>
                  <a:schemeClr val="bg1"/>
                </a:solidFill>
              </a:rPr>
              <a:t>Crop Monitoring And </a:t>
            </a:r>
            <a:r>
              <a:rPr lang="en-US" sz="2400" i="1" dirty="0" smtClean="0">
                <a:solidFill>
                  <a:schemeClr val="bg1"/>
                </a:solidFill>
              </a:rPr>
              <a:t>Advisory”</a:t>
            </a:r>
            <a:endParaRPr lang="en-IN" sz="2400" i="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Google Shape;484;p3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p:cNvPicPr>
            <a:picLocks noChangeAspect="1"/>
          </p:cNvPicPr>
          <p:nvPr/>
        </p:nvPicPr>
        <p:blipFill>
          <a:blip r:embed="rId4"/>
          <a:stretch>
            <a:fillRect/>
          </a:stretch>
        </p:blipFill>
        <p:spPr>
          <a:xfrm>
            <a:off x="1384300" y="187663"/>
            <a:ext cx="5651498" cy="4860250"/>
          </a:xfrm>
          <a:prstGeom prst="rect">
            <a:avLst/>
          </a:prstGeom>
        </p:spPr>
      </p:pic>
      <p:sp>
        <p:nvSpPr>
          <p:cNvPr id="120" name="Google Shape;543;p41"/>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1200" dirty="0" smtClean="0">
                <a:solidFill>
                  <a:schemeClr val="lt1"/>
                </a:solidFill>
              </a:rPr>
              <a:t>R</a:t>
            </a:r>
            <a:r>
              <a:rPr lang="en" sz="1200" dirty="0" smtClean="0">
                <a:solidFill>
                  <a:schemeClr val="lt1"/>
                </a:solidFill>
              </a:rPr>
              <a:t>elease roadmap</a:t>
            </a:r>
            <a:endParaRPr sz="1200" dirty="0">
              <a:solidFill>
                <a:schemeClr val="lt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800711914"/>
              </p:ext>
            </p:extLst>
          </p:nvPr>
        </p:nvGraphicFramePr>
        <p:xfrm>
          <a:off x="7994544" y="1936750"/>
          <a:ext cx="482600" cy="707187"/>
        </p:xfrm>
        <a:graphic>
          <a:graphicData uri="http://schemas.openxmlformats.org/presentationml/2006/ole">
            <mc:AlternateContent xmlns:mc="http://schemas.openxmlformats.org/markup-compatibility/2006">
              <mc:Choice xmlns:v="urn:schemas-microsoft-com:vml" Requires="v">
                <p:oleObj spid="_x0000_s2138" name="Worksheet" r:id="rId5" imgW="19309151" imgH="28300491" progId="Excel.Sheet.12">
                  <p:embed/>
                </p:oleObj>
              </mc:Choice>
              <mc:Fallback>
                <p:oleObj name="Worksheet" r:id="rId5" imgW="19309151" imgH="28300491" progId="Excel.Sheet.12">
                  <p:embed/>
                  <p:pic>
                    <p:nvPicPr>
                      <p:cNvPr id="0" name=""/>
                      <p:cNvPicPr/>
                      <p:nvPr/>
                    </p:nvPicPr>
                    <p:blipFill>
                      <a:blip r:embed="rId6"/>
                      <a:stretch>
                        <a:fillRect/>
                      </a:stretch>
                    </p:blipFill>
                    <p:spPr>
                      <a:xfrm>
                        <a:off x="7994544" y="1936750"/>
                        <a:ext cx="482600" cy="707187"/>
                      </a:xfrm>
                      <a:prstGeom prst="rect">
                        <a:avLst/>
                      </a:prstGeom>
                    </p:spPr>
                  </p:pic>
                </p:oleObj>
              </mc:Fallback>
            </mc:AlternateContent>
          </a:graphicData>
        </a:graphic>
      </p:graphicFrame>
      <p:sp>
        <p:nvSpPr>
          <p:cNvPr id="6" name="TextBox 5"/>
          <p:cNvSpPr txBox="1"/>
          <p:nvPr/>
        </p:nvSpPr>
        <p:spPr>
          <a:xfrm>
            <a:off x="7730940" y="2674938"/>
            <a:ext cx="1021767" cy="230832"/>
          </a:xfrm>
          <a:prstGeom prst="rect">
            <a:avLst/>
          </a:prstGeom>
          <a:noFill/>
        </p:spPr>
        <p:txBody>
          <a:bodyPr wrap="square" rtlCol="0">
            <a:spAutoFit/>
          </a:bodyPr>
          <a:lstStyle/>
          <a:p>
            <a:pPr algn="ctr"/>
            <a:r>
              <a:rPr lang="en-US" sz="900" b="1" i="1" dirty="0" smtClean="0"/>
              <a:t>Excel File</a:t>
            </a:r>
            <a:endParaRPr lang="en-IN" sz="900" b="1" i="1" dirty="0"/>
          </a:p>
        </p:txBody>
      </p:sp>
    </p:spTree>
    <p:extLst>
      <p:ext uri="{BB962C8B-B14F-4D97-AF65-F5344CB8AC3E}">
        <p14:creationId xmlns:p14="http://schemas.microsoft.com/office/powerpoint/2010/main" val="105509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pic>
        <p:nvPicPr>
          <p:cNvPr id="3074" name="Picture 2" descr="https://live.staticflickr.com/4660/38802487905_ffe8ed3bb7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50248"/>
          </a:xfrm>
          <a:prstGeom prst="rect">
            <a:avLst/>
          </a:prstGeom>
          <a:noFill/>
          <a:extLst>
            <a:ext uri="{909E8E84-426E-40DD-AFC4-6F175D3DCCD1}">
              <a14:hiddenFill xmlns:a14="http://schemas.microsoft.com/office/drawing/2010/main">
                <a:solidFill>
                  <a:srgbClr val="FFFFFF"/>
                </a:solidFill>
              </a14:hiddenFill>
            </a:ext>
          </a:extLst>
        </p:spPr>
      </p:pic>
      <p:sp>
        <p:nvSpPr>
          <p:cNvPr id="185" name="Google Shape;185;p21"/>
          <p:cNvSpPr txBox="1">
            <a:spLocks noGrp="1"/>
          </p:cNvSpPr>
          <p:nvPr>
            <p:ph type="title"/>
          </p:nvPr>
        </p:nvSpPr>
        <p:spPr>
          <a:xfrm>
            <a:off x="155575" y="3619578"/>
            <a:ext cx="4556100" cy="943200"/>
          </a:xfrm>
          <a:prstGeom prst="rect">
            <a:avLst/>
          </a:prstGeom>
          <a:effectLst>
            <a:outerShdw blurRad="28575" dist="19050" dir="2700000" algn="bl" rotWithShape="0">
              <a:schemeClr val="dk1">
                <a:alpha val="30000"/>
              </a:schemeClr>
            </a:outerShdw>
          </a:effectLst>
        </p:spPr>
        <p:txBody>
          <a:bodyPr spcFirstLastPara="1" wrap="square" lIns="0" tIns="0" rIns="0" bIns="0" anchor="t" anchorCtr="0">
            <a:noAutofit/>
          </a:bodyPr>
          <a:lstStyle/>
          <a:p>
            <a:pPr marL="0" lvl="0" indent="0" algn="l" rtl="0">
              <a:spcBef>
                <a:spcPts val="0"/>
              </a:spcBef>
              <a:spcAft>
                <a:spcPts val="0"/>
              </a:spcAft>
              <a:buNone/>
            </a:pPr>
            <a:r>
              <a:rPr lang="en-US" b="0" dirty="0" smtClean="0">
                <a:solidFill>
                  <a:schemeClr val="bg1"/>
                </a:solidFill>
              </a:rPr>
              <a:t>Business value realization</a:t>
            </a:r>
            <a:endParaRPr dirty="0">
              <a:solidFill>
                <a:schemeClr val="bg1"/>
              </a:solidFill>
            </a:endParaRPr>
          </a:p>
        </p:txBody>
      </p:sp>
      <p:sp>
        <p:nvSpPr>
          <p:cNvPr id="186" name="Google Shape;186;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3" name="AutoShape 4" descr="https://www.researchgate.net/profile/Cecilia-Mark-Herbert/publication/342324746/figure/fig6/AS:904308996468746@1592615474367/New-framework-for-sustainable-value-creation-in-the-agricultural-sector.pp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5"/>
          <a:stretch>
            <a:fillRect/>
          </a:stretch>
        </p:blipFill>
        <p:spPr>
          <a:xfrm>
            <a:off x="-3197" y="0"/>
            <a:ext cx="9147197" cy="3403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flipH="1">
            <a:off x="2681680" y="1514957"/>
            <a:ext cx="6462320" cy="3633531"/>
          </a:xfrm>
          <a:prstGeom prst="rtTriangle">
            <a:avLst/>
          </a:prstGeom>
        </p:spPr>
      </p:pic>
      <p:sp>
        <p:nvSpPr>
          <p:cNvPr id="101" name="Google Shape;101;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6" name="Google Shape;403;p33"/>
          <p:cNvSpPr txBox="1">
            <a:spLocks/>
          </p:cNvSpPr>
          <p:nvPr/>
        </p:nvSpPr>
        <p:spPr>
          <a:xfrm>
            <a:off x="855300" y="769325"/>
            <a:ext cx="4101300"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IN" sz="9600" smtClean="0">
                <a:solidFill>
                  <a:schemeClr val="accent2"/>
                </a:solidFill>
              </a:rPr>
              <a:t>Thanks!</a:t>
            </a:r>
            <a:endParaRPr lang="en-IN" sz="9600" dirty="0">
              <a:solidFill>
                <a:schemeClr val="accent2"/>
              </a:solidFill>
            </a:endParaRPr>
          </a:p>
        </p:txBody>
      </p:sp>
      <p:sp>
        <p:nvSpPr>
          <p:cNvPr id="7" name="Google Shape;404;p33"/>
          <p:cNvSpPr txBox="1">
            <a:spLocks/>
          </p:cNvSpPr>
          <p:nvPr/>
        </p:nvSpPr>
        <p:spPr>
          <a:xfrm>
            <a:off x="855299" y="1968948"/>
            <a:ext cx="4398871" cy="166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US" b="1" dirty="0" smtClean="0"/>
              <a:t>Any questions?</a:t>
            </a:r>
          </a:p>
          <a:p>
            <a:pPr marL="0" indent="0">
              <a:spcBef>
                <a:spcPts val="800"/>
              </a:spcBef>
              <a:buClr>
                <a:schemeClr val="dk1"/>
              </a:buClr>
              <a:buSzPts val="1100"/>
              <a:buFont typeface="Arial"/>
              <a:buNone/>
            </a:pPr>
            <a:r>
              <a:rPr lang="en-US" dirty="0" smtClean="0"/>
              <a:t>You can find me at:</a:t>
            </a:r>
          </a:p>
          <a:p>
            <a:r>
              <a:rPr lang="en-US" dirty="0"/>
              <a:t>s</a:t>
            </a:r>
            <a:r>
              <a:rPr lang="en-US" dirty="0" smtClean="0"/>
              <a:t>rikar.turumella@gmail.com</a:t>
            </a:r>
            <a:endParaRPr lang="en-US" dirty="0"/>
          </a:p>
        </p:txBody>
      </p:sp>
    </p:spTree>
    <p:extLst>
      <p:ext uri="{BB962C8B-B14F-4D97-AF65-F5344CB8AC3E}">
        <p14:creationId xmlns:p14="http://schemas.microsoft.com/office/powerpoint/2010/main" val="312947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body" idx="1"/>
          </p:nvPr>
        </p:nvSpPr>
        <p:spPr>
          <a:xfrm>
            <a:off x="1007698" y="971525"/>
            <a:ext cx="7945385" cy="3415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dirty="0" smtClean="0"/>
              <a:t>Indian Farmers of cash crops such as oil palm, pulpwood lose ~15% of their income on an average </a:t>
            </a:r>
            <a:r>
              <a:rPr lang="en" b="1" i="1" dirty="0" smtClean="0">
                <a:solidFill>
                  <a:schemeClr val="accent4">
                    <a:lumMod val="60000"/>
                    <a:lumOff val="40000"/>
                  </a:schemeClr>
                </a:solidFill>
              </a:rPr>
              <a:t>due to not adhering to crop recommendations as per the growth cycle calendar</a:t>
            </a:r>
            <a:endParaRPr b="1" dirty="0"/>
          </a:p>
        </p:txBody>
      </p:sp>
      <p:sp>
        <p:nvSpPr>
          <p:cNvPr id="107" name="Google Shape;107;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R</a:t>
            </a:r>
            <a:r>
              <a:rPr lang="en" dirty="0" smtClean="0"/>
              <a:t>easons for non-adherence</a:t>
            </a:r>
            <a:endParaRPr dirty="0"/>
          </a:p>
        </p:txBody>
      </p:sp>
      <p:sp>
        <p:nvSpPr>
          <p:cNvPr id="78" name="Google Shape;78;p12"/>
          <p:cNvSpPr txBox="1">
            <a:spLocks noGrp="1"/>
          </p:cNvSpPr>
          <p:nvPr>
            <p:ph type="body" idx="2"/>
          </p:nvPr>
        </p:nvSpPr>
        <p:spPr>
          <a:xfrm>
            <a:off x="4815600" y="1576550"/>
            <a:ext cx="3473100" cy="18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dirty="0" smtClean="0"/>
              <a:t>Lack of knowledge of the Vital Few activities to boost Crop viability</a:t>
            </a:r>
            <a:endParaRPr sz="1200" dirty="0"/>
          </a:p>
          <a:p>
            <a:pPr marL="0" lvl="0" indent="0" algn="l" rtl="0">
              <a:spcBef>
                <a:spcPts val="800"/>
              </a:spcBef>
              <a:spcAft>
                <a:spcPts val="0"/>
              </a:spcAft>
              <a:buNone/>
            </a:pPr>
            <a:r>
              <a:rPr lang="en-US" sz="1200" dirty="0" smtClean="0"/>
              <a:t>The incremental impact of the adherence to irrigation, cultivation, nutrient dosage, etc. is not known to the Farmers. They either tend to do all of them or none of them. Instead, they are not knowing the 1-2 activities which give them maximum benefit</a:t>
            </a:r>
            <a:endParaRPr sz="1200" dirty="0"/>
          </a:p>
          <a:p>
            <a:pPr marL="0" lvl="0" indent="0" algn="l" rtl="0">
              <a:spcBef>
                <a:spcPts val="800"/>
              </a:spcBef>
              <a:spcAft>
                <a:spcPts val="800"/>
              </a:spcAft>
              <a:buClr>
                <a:schemeClr val="dk1"/>
              </a:buClr>
              <a:buSzPts val="1100"/>
              <a:buFont typeface="Arial"/>
              <a:buNone/>
            </a:pPr>
            <a:endParaRPr sz="1200" b="1" dirty="0"/>
          </a:p>
        </p:txBody>
      </p:sp>
      <p:sp>
        <p:nvSpPr>
          <p:cNvPr id="79" name="Google Shape;79;p12"/>
          <p:cNvSpPr txBox="1">
            <a:spLocks noGrp="1"/>
          </p:cNvSpPr>
          <p:nvPr>
            <p:ph type="body" idx="1"/>
          </p:nvPr>
        </p:nvSpPr>
        <p:spPr>
          <a:xfrm>
            <a:off x="855275" y="1576550"/>
            <a:ext cx="3473100" cy="182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smtClean="0"/>
              <a:t>No access to Crop Calendar and Best Practices</a:t>
            </a:r>
            <a:endParaRPr sz="1200" dirty="0"/>
          </a:p>
          <a:p>
            <a:pPr marL="0" lvl="0" indent="0">
              <a:spcBef>
                <a:spcPts val="800"/>
              </a:spcBef>
              <a:buClr>
                <a:schemeClr val="dk1"/>
              </a:buClr>
              <a:buSzPts val="1100"/>
              <a:buNone/>
            </a:pPr>
            <a:r>
              <a:rPr lang="en-US" sz="1200" dirty="0" smtClean="0"/>
              <a:t>Most of the Farmers are traditional in nature with no know-how of how to access government and other resources related to crop calendar</a:t>
            </a:r>
            <a:r>
              <a:rPr lang="en-US" sz="1200" dirty="0"/>
              <a:t/>
            </a:r>
            <a:br>
              <a:rPr lang="en-US" sz="1200" dirty="0"/>
            </a:br>
            <a:r>
              <a:rPr lang="en-US" sz="1200" dirty="0" smtClean="0"/>
              <a:t>In addition, the </a:t>
            </a:r>
            <a:r>
              <a:rPr lang="en-US" sz="1200" dirty="0"/>
              <a:t>best practices innovated by the </a:t>
            </a:r>
            <a:r>
              <a:rPr lang="en-US" sz="1200" dirty="0" err="1"/>
              <a:t>Agri</a:t>
            </a:r>
            <a:r>
              <a:rPr lang="en-US" sz="1200" dirty="0"/>
              <a:t>-Tech companies </a:t>
            </a:r>
            <a:r>
              <a:rPr lang="en-US" sz="1200" dirty="0" smtClean="0"/>
              <a:t>and Corporations are </a:t>
            </a:r>
            <a:r>
              <a:rPr lang="en-US" sz="1200" dirty="0"/>
              <a:t>not reaching the Farmers and are not a part of their activities</a:t>
            </a:r>
          </a:p>
          <a:p>
            <a:pPr marL="0" lvl="0" indent="0" algn="l" rtl="0">
              <a:spcBef>
                <a:spcPts val="800"/>
              </a:spcBef>
              <a:spcAft>
                <a:spcPts val="0"/>
              </a:spcAft>
              <a:buClr>
                <a:schemeClr val="dk1"/>
              </a:buClr>
              <a:buSzPts val="1100"/>
              <a:buFont typeface="Arial"/>
              <a:buNone/>
            </a:pPr>
            <a:endParaRPr dirty="0"/>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flipH="1">
            <a:off x="2681680" y="1514957"/>
            <a:ext cx="6462320" cy="3633531"/>
          </a:xfrm>
          <a:prstGeom prst="rtTriangle">
            <a:avLst/>
          </a:prstGeom>
        </p:spPr>
      </p:pic>
      <p:sp>
        <p:nvSpPr>
          <p:cNvPr id="99" name="Google Shape;99;p14"/>
          <p:cNvSpPr txBox="1">
            <a:spLocks noGrp="1"/>
          </p:cNvSpPr>
          <p:nvPr>
            <p:ph type="ctrTitle" idx="4294967295"/>
          </p:nvPr>
        </p:nvSpPr>
        <p:spPr>
          <a:xfrm>
            <a:off x="855300" y="769325"/>
            <a:ext cx="41013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600" dirty="0" smtClean="0">
                <a:solidFill>
                  <a:schemeClr val="accent2"/>
                </a:solidFill>
              </a:rPr>
              <a:t>C-MAC</a:t>
            </a:r>
            <a:endParaRPr sz="9600" dirty="0">
              <a:solidFill>
                <a:schemeClr val="accent2"/>
              </a:solidFill>
            </a:endParaRPr>
          </a:p>
        </p:txBody>
      </p:sp>
      <p:sp>
        <p:nvSpPr>
          <p:cNvPr id="100" name="Google Shape;100;p14"/>
          <p:cNvSpPr txBox="1">
            <a:spLocks noGrp="1"/>
          </p:cNvSpPr>
          <p:nvPr>
            <p:ph type="subTitle" idx="4294967295"/>
          </p:nvPr>
        </p:nvSpPr>
        <p:spPr>
          <a:xfrm>
            <a:off x="855299" y="1968948"/>
            <a:ext cx="4485957"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i="1" dirty="0" smtClean="0"/>
              <a:t>Crop Monitoring &amp; Advisory Companion</a:t>
            </a:r>
            <a:endParaRPr sz="1800" b="1" i="1" dirty="0"/>
          </a:p>
          <a:p>
            <a:pPr marL="0" lvl="0" indent="0" algn="l" rtl="0">
              <a:spcBef>
                <a:spcPts val="800"/>
              </a:spcBef>
              <a:spcAft>
                <a:spcPts val="0"/>
              </a:spcAft>
              <a:buClr>
                <a:schemeClr val="dk1"/>
              </a:buClr>
              <a:buSzPts val="1100"/>
              <a:buFont typeface="Arial"/>
              <a:buNone/>
            </a:pPr>
            <a:r>
              <a:rPr lang="en-US" sz="1600" i="1" dirty="0" smtClean="0"/>
              <a:t>A digital app to enable the Farmers to keep a track of their activities as per crop calendar, and provide customized, plot-level insights for their crop based on soil and </a:t>
            </a:r>
            <a:r>
              <a:rPr lang="en-US" sz="1600" i="1" dirty="0" smtClean="0"/>
              <a:t>weather data </a:t>
            </a:r>
            <a:r>
              <a:rPr lang="en-US" sz="1600" i="1" dirty="0" smtClean="0"/>
              <a:t>aggregated across the community/region for multiple seasons</a:t>
            </a:r>
            <a:endParaRPr sz="1600" b="1" i="1" dirty="0"/>
          </a:p>
        </p:txBody>
      </p:sp>
      <p:sp>
        <p:nvSpPr>
          <p:cNvPr id="101" name="Google Shape;101;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90"/>
        <p:cNvGrpSpPr/>
        <p:nvPr/>
      </p:nvGrpSpPr>
      <p:grpSpPr>
        <a:xfrm>
          <a:off x="0" y="0"/>
          <a:ext cx="0" cy="0"/>
          <a:chOff x="0" y="0"/>
          <a:chExt cx="0" cy="0"/>
        </a:xfrm>
      </p:grpSpPr>
      <p:grpSp>
        <p:nvGrpSpPr>
          <p:cNvPr id="3" name="Group 2"/>
          <p:cNvGrpSpPr/>
          <p:nvPr/>
        </p:nvGrpSpPr>
        <p:grpSpPr>
          <a:xfrm>
            <a:off x="-1079292" y="659567"/>
            <a:ext cx="9764841" cy="3955310"/>
            <a:chOff x="-667813" y="934952"/>
            <a:chExt cx="12021612" cy="4859216"/>
          </a:xfrm>
        </p:grpSpPr>
        <p:sp>
          <p:nvSpPr>
            <p:cNvPr id="6" name="Rectangle 14">
              <a:extLst>
                <a:ext uri="{FF2B5EF4-FFF2-40B4-BE49-F238E27FC236}">
                  <a16:creationId xmlns:a16="http://schemas.microsoft.com/office/drawing/2014/main" id="{AB212642-2DE3-41B2-A2F6-072925BC1E33}"/>
                </a:ext>
              </a:extLst>
            </p:cNvPr>
            <p:cNvSpPr/>
            <p:nvPr/>
          </p:nvSpPr>
          <p:spPr>
            <a:xfrm>
              <a:off x="3133394" y="1350582"/>
              <a:ext cx="8220405" cy="1197511"/>
            </a:xfrm>
            <a:custGeom>
              <a:avLst/>
              <a:gdLst>
                <a:gd name="connsiteX0" fmla="*/ 0 w 5029530"/>
                <a:gd name="connsiteY0" fmla="*/ 0 h 1188719"/>
                <a:gd name="connsiteX1" fmla="*/ 5029530 w 5029530"/>
                <a:gd name="connsiteY1" fmla="*/ 0 h 1188719"/>
                <a:gd name="connsiteX2" fmla="*/ 5029530 w 5029530"/>
                <a:gd name="connsiteY2" fmla="*/ 1188719 h 1188719"/>
                <a:gd name="connsiteX3" fmla="*/ 0 w 5029530"/>
                <a:gd name="connsiteY3" fmla="*/ 1188719 h 1188719"/>
                <a:gd name="connsiteX4" fmla="*/ 0 w 5029530"/>
                <a:gd name="connsiteY4" fmla="*/ 0 h 1188719"/>
                <a:gd name="connsiteX0" fmla="*/ 0 w 5029530"/>
                <a:gd name="connsiteY0" fmla="*/ 0 h 1197511"/>
                <a:gd name="connsiteX1" fmla="*/ 5029530 w 5029530"/>
                <a:gd name="connsiteY1" fmla="*/ 0 h 1197511"/>
                <a:gd name="connsiteX2" fmla="*/ 5029530 w 5029530"/>
                <a:gd name="connsiteY2" fmla="*/ 1188719 h 1197511"/>
                <a:gd name="connsiteX3" fmla="*/ 131885 w 5029530"/>
                <a:gd name="connsiteY3" fmla="*/ 1197511 h 1197511"/>
                <a:gd name="connsiteX4" fmla="*/ 0 w 5029530"/>
                <a:gd name="connsiteY4" fmla="*/ 0 h 1197511"/>
                <a:gd name="connsiteX0" fmla="*/ 0 w 5029530"/>
                <a:gd name="connsiteY0" fmla="*/ 0 h 1188719"/>
                <a:gd name="connsiteX1" fmla="*/ 5029530 w 5029530"/>
                <a:gd name="connsiteY1" fmla="*/ 0 h 1188719"/>
                <a:gd name="connsiteX2" fmla="*/ 5029530 w 5029530"/>
                <a:gd name="connsiteY2" fmla="*/ 1188719 h 1188719"/>
                <a:gd name="connsiteX3" fmla="*/ 123093 w 5029530"/>
                <a:gd name="connsiteY3" fmla="*/ 1179926 h 1188719"/>
                <a:gd name="connsiteX4" fmla="*/ 0 w 5029530"/>
                <a:gd name="connsiteY4" fmla="*/ 0 h 1188719"/>
                <a:gd name="connsiteX0" fmla="*/ 0 w 5029530"/>
                <a:gd name="connsiteY0" fmla="*/ 0 h 1197511"/>
                <a:gd name="connsiteX1" fmla="*/ 5029530 w 5029530"/>
                <a:gd name="connsiteY1" fmla="*/ 0 h 1197511"/>
                <a:gd name="connsiteX2" fmla="*/ 5029530 w 5029530"/>
                <a:gd name="connsiteY2" fmla="*/ 1188719 h 1197511"/>
                <a:gd name="connsiteX3" fmla="*/ 131885 w 5029530"/>
                <a:gd name="connsiteY3" fmla="*/ 1197511 h 1197511"/>
                <a:gd name="connsiteX4" fmla="*/ 0 w 5029530"/>
                <a:gd name="connsiteY4" fmla="*/ 0 h 1197511"/>
                <a:gd name="connsiteX0" fmla="*/ 0 w 5029530"/>
                <a:gd name="connsiteY0" fmla="*/ 0 h 1197511"/>
                <a:gd name="connsiteX1" fmla="*/ 5029530 w 5029530"/>
                <a:gd name="connsiteY1" fmla="*/ 0 h 1197511"/>
                <a:gd name="connsiteX2" fmla="*/ 5029530 w 5029530"/>
                <a:gd name="connsiteY2" fmla="*/ 1188719 h 1197511"/>
                <a:gd name="connsiteX3" fmla="*/ 131885 w 5029530"/>
                <a:gd name="connsiteY3" fmla="*/ 1197511 h 1197511"/>
                <a:gd name="connsiteX4" fmla="*/ 0 w 5029530"/>
                <a:gd name="connsiteY4" fmla="*/ 0 h 119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530" h="1197511">
                  <a:moveTo>
                    <a:pt x="0" y="0"/>
                  </a:moveTo>
                  <a:lnTo>
                    <a:pt x="5029530" y="0"/>
                  </a:lnTo>
                  <a:lnTo>
                    <a:pt x="5029530" y="1188719"/>
                  </a:lnTo>
                  <a:lnTo>
                    <a:pt x="131885" y="1197511"/>
                  </a:lnTo>
                  <a:lnTo>
                    <a:pt x="0" y="0"/>
                  </a:lnTo>
                  <a:close/>
                </a:path>
              </a:pathLst>
            </a:custGeom>
            <a:solidFill>
              <a:srgbClr val="58A6A6">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sp>
          <p:nvSpPr>
            <p:cNvPr id="7" name="Rectangle 16">
              <a:extLst>
                <a:ext uri="{FF2B5EF4-FFF2-40B4-BE49-F238E27FC236}">
                  <a16:creationId xmlns:a16="http://schemas.microsoft.com/office/drawing/2014/main" id="{10F9382A-6A5A-42B4-A68C-FEB0C065A2B3}"/>
                </a:ext>
              </a:extLst>
            </p:cNvPr>
            <p:cNvSpPr/>
            <p:nvPr/>
          </p:nvSpPr>
          <p:spPr>
            <a:xfrm>
              <a:off x="3110279" y="4193826"/>
              <a:ext cx="8243519" cy="1197513"/>
            </a:xfrm>
            <a:custGeom>
              <a:avLst/>
              <a:gdLst>
                <a:gd name="connsiteX0" fmla="*/ 0 w 5029530"/>
                <a:gd name="connsiteY0" fmla="*/ 0 h 1188720"/>
                <a:gd name="connsiteX1" fmla="*/ 5029530 w 5029530"/>
                <a:gd name="connsiteY1" fmla="*/ 0 h 1188720"/>
                <a:gd name="connsiteX2" fmla="*/ 5029530 w 5029530"/>
                <a:gd name="connsiteY2" fmla="*/ 1188720 h 1188720"/>
                <a:gd name="connsiteX3" fmla="*/ 0 w 5029530"/>
                <a:gd name="connsiteY3" fmla="*/ 1188720 h 1188720"/>
                <a:gd name="connsiteX4" fmla="*/ 0 w 5029530"/>
                <a:gd name="connsiteY4" fmla="*/ 0 h 1188720"/>
                <a:gd name="connsiteX0" fmla="*/ 131884 w 5029530"/>
                <a:gd name="connsiteY0" fmla="*/ 0 h 1197513"/>
                <a:gd name="connsiteX1" fmla="*/ 5029530 w 5029530"/>
                <a:gd name="connsiteY1" fmla="*/ 8793 h 1197513"/>
                <a:gd name="connsiteX2" fmla="*/ 5029530 w 5029530"/>
                <a:gd name="connsiteY2" fmla="*/ 1197513 h 1197513"/>
                <a:gd name="connsiteX3" fmla="*/ 0 w 5029530"/>
                <a:gd name="connsiteY3" fmla="*/ 1197513 h 1197513"/>
                <a:gd name="connsiteX4" fmla="*/ 131884 w 5029530"/>
                <a:gd name="connsiteY4" fmla="*/ 0 h 1197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530" h="1197513">
                  <a:moveTo>
                    <a:pt x="131884" y="0"/>
                  </a:moveTo>
                  <a:lnTo>
                    <a:pt x="5029530" y="8793"/>
                  </a:lnTo>
                  <a:lnTo>
                    <a:pt x="5029530" y="1197513"/>
                  </a:lnTo>
                  <a:lnTo>
                    <a:pt x="0" y="1197513"/>
                  </a:lnTo>
                  <a:lnTo>
                    <a:pt x="131884" y="0"/>
                  </a:lnTo>
                  <a:close/>
                </a:path>
              </a:pathLst>
            </a:custGeom>
            <a:solidFill>
              <a:srgbClr val="EFA355">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grpSp>
          <p:nvGrpSpPr>
            <p:cNvPr id="8" name="Group 7">
              <a:extLst>
                <a:ext uri="{FF2B5EF4-FFF2-40B4-BE49-F238E27FC236}">
                  <a16:creationId xmlns:a16="http://schemas.microsoft.com/office/drawing/2014/main" id="{4DE14BC4-686E-4D3F-BF17-26FD03EAB6A5}"/>
                </a:ext>
              </a:extLst>
            </p:cNvPr>
            <p:cNvGrpSpPr/>
            <p:nvPr/>
          </p:nvGrpSpPr>
          <p:grpSpPr>
            <a:xfrm>
              <a:off x="-667813" y="934952"/>
              <a:ext cx="4859214" cy="4859216"/>
              <a:chOff x="7071794" y="2076295"/>
              <a:chExt cx="3953917" cy="3953917"/>
            </a:xfrm>
          </p:grpSpPr>
          <p:sp>
            <p:nvSpPr>
              <p:cNvPr id="9" name="Block Arc 8">
                <a:extLst>
                  <a:ext uri="{FF2B5EF4-FFF2-40B4-BE49-F238E27FC236}">
                    <a16:creationId xmlns:a16="http://schemas.microsoft.com/office/drawing/2014/main" id="{8A8E815B-BA9A-4B33-885B-E244DEC20772}"/>
                  </a:ext>
                </a:extLst>
              </p:cNvPr>
              <p:cNvSpPr/>
              <p:nvPr/>
            </p:nvSpPr>
            <p:spPr>
              <a:xfrm>
                <a:off x="7071794" y="2076295"/>
                <a:ext cx="3953917" cy="3953917"/>
              </a:xfrm>
              <a:prstGeom prst="blockArc">
                <a:avLst>
                  <a:gd name="adj1" fmla="val 18257751"/>
                  <a:gd name="adj2" fmla="val 20385997"/>
                  <a:gd name="adj3" fmla="val 15553"/>
                </a:avLst>
              </a:prstGeom>
              <a:solidFill>
                <a:srgbClr val="58A6A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smtClean="0">
                  <a:ln>
                    <a:noFill/>
                  </a:ln>
                  <a:solidFill>
                    <a:srgbClr val="000000">
                      <a:lumMod val="75000"/>
                      <a:lumOff val="25000"/>
                    </a:srgbClr>
                  </a:solidFill>
                  <a:effectLst/>
                  <a:uLnTx/>
                  <a:uFillTx/>
                  <a:latin typeface="Arial"/>
                  <a:cs typeface="+mn-cs"/>
                </a:endParaRPr>
              </a:p>
            </p:txBody>
          </p:sp>
          <p:sp>
            <p:nvSpPr>
              <p:cNvPr id="10" name="Block Arc 9">
                <a:extLst>
                  <a:ext uri="{FF2B5EF4-FFF2-40B4-BE49-F238E27FC236}">
                    <a16:creationId xmlns:a16="http://schemas.microsoft.com/office/drawing/2014/main" id="{1418A3B1-22F3-477A-A2A4-8E234C879C05}"/>
                  </a:ext>
                </a:extLst>
              </p:cNvPr>
              <p:cNvSpPr/>
              <p:nvPr/>
            </p:nvSpPr>
            <p:spPr>
              <a:xfrm>
                <a:off x="7071794" y="2076295"/>
                <a:ext cx="3953917" cy="3953917"/>
              </a:xfrm>
              <a:prstGeom prst="blockArc">
                <a:avLst>
                  <a:gd name="adj1" fmla="val 20558746"/>
                  <a:gd name="adj2" fmla="val 1045932"/>
                  <a:gd name="adj3" fmla="val 15398"/>
                </a:avLst>
              </a:prstGeom>
              <a:solidFill>
                <a:srgbClr val="421E2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smtClean="0">
                  <a:ln>
                    <a:noFill/>
                  </a:ln>
                  <a:solidFill>
                    <a:srgbClr val="000000">
                      <a:lumMod val="75000"/>
                      <a:lumOff val="25000"/>
                    </a:srgbClr>
                  </a:solidFill>
                  <a:effectLst/>
                  <a:uLnTx/>
                  <a:uFillTx/>
                  <a:latin typeface="Arial"/>
                  <a:cs typeface="+mn-cs"/>
                </a:endParaRPr>
              </a:p>
            </p:txBody>
          </p:sp>
          <p:sp>
            <p:nvSpPr>
              <p:cNvPr id="11" name="Block Arc 10">
                <a:extLst>
                  <a:ext uri="{FF2B5EF4-FFF2-40B4-BE49-F238E27FC236}">
                    <a16:creationId xmlns:a16="http://schemas.microsoft.com/office/drawing/2014/main" id="{B77608B1-2A05-4B95-AC18-63159019C207}"/>
                  </a:ext>
                </a:extLst>
              </p:cNvPr>
              <p:cNvSpPr/>
              <p:nvPr/>
            </p:nvSpPr>
            <p:spPr>
              <a:xfrm>
                <a:off x="7071794" y="2076295"/>
                <a:ext cx="3953917" cy="3953917"/>
              </a:xfrm>
              <a:prstGeom prst="blockArc">
                <a:avLst>
                  <a:gd name="adj1" fmla="val 1222556"/>
                  <a:gd name="adj2" fmla="val 3386058"/>
                  <a:gd name="adj3" fmla="val 15438"/>
                </a:avLst>
              </a:prstGeom>
              <a:solidFill>
                <a:srgbClr val="EFA35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smtClean="0">
                  <a:ln>
                    <a:noFill/>
                  </a:ln>
                  <a:solidFill>
                    <a:srgbClr val="000000">
                      <a:lumMod val="75000"/>
                      <a:lumOff val="25000"/>
                    </a:srgbClr>
                  </a:solidFill>
                  <a:effectLst/>
                  <a:uLnTx/>
                  <a:uFillTx/>
                  <a:latin typeface="Arial"/>
                  <a:cs typeface="+mn-cs"/>
                </a:endParaRPr>
              </a:p>
            </p:txBody>
          </p:sp>
        </p:grpSp>
        <p:sp>
          <p:nvSpPr>
            <p:cNvPr id="12" name="Isosceles Triangle 11">
              <a:extLst>
                <a:ext uri="{FF2B5EF4-FFF2-40B4-BE49-F238E27FC236}">
                  <a16:creationId xmlns:a16="http://schemas.microsoft.com/office/drawing/2014/main" id="{DBB1B289-CE0B-466E-B197-3A6570F7685B}"/>
                </a:ext>
              </a:extLst>
            </p:cNvPr>
            <p:cNvSpPr/>
            <p:nvPr/>
          </p:nvSpPr>
          <p:spPr>
            <a:xfrm rot="13500000">
              <a:off x="2645719" y="2168201"/>
              <a:ext cx="116839" cy="1097280"/>
            </a:xfrm>
            <a:prstGeom prst="triangle">
              <a:avLst/>
            </a:prstGeom>
            <a:solidFill>
              <a:srgbClr val="58A6A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sp>
          <p:nvSpPr>
            <p:cNvPr id="13" name="Isosceles Triangle 12">
              <a:extLst>
                <a:ext uri="{FF2B5EF4-FFF2-40B4-BE49-F238E27FC236}">
                  <a16:creationId xmlns:a16="http://schemas.microsoft.com/office/drawing/2014/main" id="{0B0D5D47-F8B2-4DA0-A461-008B8347AA35}"/>
                </a:ext>
              </a:extLst>
            </p:cNvPr>
            <p:cNvSpPr/>
            <p:nvPr/>
          </p:nvSpPr>
          <p:spPr>
            <a:xfrm rot="16200000">
              <a:off x="2790160" y="2688092"/>
              <a:ext cx="116839" cy="1371600"/>
            </a:xfrm>
            <a:prstGeom prst="triangle">
              <a:avLst/>
            </a:prstGeom>
            <a:solidFill>
              <a:srgbClr val="421E2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sp>
          <p:nvSpPr>
            <p:cNvPr id="14" name="Isosceles Triangle 13">
              <a:extLst>
                <a:ext uri="{FF2B5EF4-FFF2-40B4-BE49-F238E27FC236}">
                  <a16:creationId xmlns:a16="http://schemas.microsoft.com/office/drawing/2014/main" id="{6D88A3C4-295A-48C9-A612-964093183A35}"/>
                </a:ext>
              </a:extLst>
            </p:cNvPr>
            <p:cNvSpPr/>
            <p:nvPr/>
          </p:nvSpPr>
          <p:spPr>
            <a:xfrm rot="18600000">
              <a:off x="2632626" y="3534460"/>
              <a:ext cx="116839" cy="1097280"/>
            </a:xfrm>
            <a:prstGeom prst="triangle">
              <a:avLst/>
            </a:prstGeom>
            <a:solidFill>
              <a:srgbClr val="EFA35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C0A83957-5B90-4120-816D-CDB550846D02}"/>
                </a:ext>
              </a:extLst>
            </p:cNvPr>
            <p:cNvSpPr/>
            <p:nvPr/>
          </p:nvSpPr>
          <p:spPr>
            <a:xfrm>
              <a:off x="4080031" y="2636354"/>
              <a:ext cx="7273768" cy="1463040"/>
            </a:xfrm>
            <a:prstGeom prst="rect">
              <a:avLst/>
            </a:prstGeom>
            <a:solidFill>
              <a:srgbClr val="421E22">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smtClean="0">
                <a:ln>
                  <a:noFill/>
                </a:ln>
                <a:solidFill>
                  <a:prstClr val="white"/>
                </a:solidFill>
                <a:effectLst/>
                <a:uLnTx/>
                <a:uFillTx/>
                <a:latin typeface="Arial"/>
                <a:cs typeface="+mn-cs"/>
              </a:endParaRPr>
            </a:p>
          </p:txBody>
        </p:sp>
        <p:grpSp>
          <p:nvGrpSpPr>
            <p:cNvPr id="16" name="Group 15">
              <a:extLst>
                <a:ext uri="{FF2B5EF4-FFF2-40B4-BE49-F238E27FC236}">
                  <a16:creationId xmlns:a16="http://schemas.microsoft.com/office/drawing/2014/main" id="{03B8E899-B193-4842-A336-CFE55FB29D4B}"/>
                </a:ext>
              </a:extLst>
            </p:cNvPr>
            <p:cNvGrpSpPr/>
            <p:nvPr/>
          </p:nvGrpSpPr>
          <p:grpSpPr>
            <a:xfrm>
              <a:off x="778063" y="2632232"/>
              <a:ext cx="1440000" cy="1454400"/>
              <a:chOff x="3860031" y="4628834"/>
              <a:chExt cx="1440000" cy="1454400"/>
            </a:xfrm>
          </p:grpSpPr>
          <p:sp>
            <p:nvSpPr>
              <p:cNvPr id="17" name="Oval 16">
                <a:extLst>
                  <a:ext uri="{FF2B5EF4-FFF2-40B4-BE49-F238E27FC236}">
                    <a16:creationId xmlns:a16="http://schemas.microsoft.com/office/drawing/2014/main" id="{B6D7E9FD-E2A8-453A-8B44-F00339890804}"/>
                  </a:ext>
                </a:extLst>
              </p:cNvPr>
              <p:cNvSpPr/>
              <p:nvPr/>
            </p:nvSpPr>
            <p:spPr>
              <a:xfrm>
                <a:off x="3860031" y="4628834"/>
                <a:ext cx="1440000" cy="1454400"/>
              </a:xfrm>
              <a:prstGeom prst="ellipse">
                <a:avLst/>
              </a:prstGeom>
              <a:solidFill>
                <a:srgbClr val="57687C">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smtClean="0">
                  <a:ln>
                    <a:noFill/>
                  </a:ln>
                  <a:solidFill>
                    <a:prstClr val="white"/>
                  </a:solidFill>
                  <a:effectLst/>
                  <a:uLnTx/>
                  <a:uFillTx/>
                  <a:latin typeface="Arial"/>
                  <a:cs typeface="+mn-cs"/>
                </a:endParaRPr>
              </a:p>
            </p:txBody>
          </p:sp>
          <p:sp>
            <p:nvSpPr>
              <p:cNvPr id="18" name="Oval 17">
                <a:extLst>
                  <a:ext uri="{FF2B5EF4-FFF2-40B4-BE49-F238E27FC236}">
                    <a16:creationId xmlns:a16="http://schemas.microsoft.com/office/drawing/2014/main" id="{C74EB2F9-66AA-4DF5-8CDE-228B9E1B9570}"/>
                  </a:ext>
                </a:extLst>
              </p:cNvPr>
              <p:cNvSpPr/>
              <p:nvPr/>
            </p:nvSpPr>
            <p:spPr>
              <a:xfrm>
                <a:off x="3932031" y="4700834"/>
                <a:ext cx="1296000" cy="1296000"/>
              </a:xfrm>
              <a:prstGeom prst="ellipse">
                <a:avLst/>
              </a:prstGeom>
              <a:solidFill>
                <a:srgbClr val="57687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smtClean="0">
                  <a:ln>
                    <a:noFill/>
                  </a:ln>
                  <a:solidFill>
                    <a:prstClr val="white"/>
                  </a:solidFill>
                  <a:effectLst/>
                  <a:uLnTx/>
                  <a:uFillTx/>
                  <a:latin typeface="Arial"/>
                  <a:cs typeface="+mn-cs"/>
                </a:endParaRPr>
              </a:p>
            </p:txBody>
          </p:sp>
        </p:grpSp>
        <p:sp>
          <p:nvSpPr>
            <p:cNvPr id="19" name="TextBox 18">
              <a:extLst>
                <a:ext uri="{FF2B5EF4-FFF2-40B4-BE49-F238E27FC236}">
                  <a16:creationId xmlns:a16="http://schemas.microsoft.com/office/drawing/2014/main" id="{8CA01EA7-F3C6-4AD1-81D1-21CFCC2CB152}"/>
                </a:ext>
              </a:extLst>
            </p:cNvPr>
            <p:cNvSpPr txBox="1"/>
            <p:nvPr/>
          </p:nvSpPr>
          <p:spPr>
            <a:xfrm>
              <a:off x="897577" y="3183205"/>
              <a:ext cx="1256060" cy="302490"/>
            </a:xfrm>
            <a:prstGeom prst="rect">
              <a:avLst/>
            </a:prstGeom>
            <a:noFill/>
          </p:spPr>
          <p:txBody>
            <a:bodyPr wrap="square" rtlCol="0">
              <a:spAutoFit/>
            </a:bodyPr>
            <a:lstStyle/>
            <a:p>
              <a:pPr algn="ctr"/>
              <a:r>
                <a:rPr lang="en-US" altLang="ko-KR" sz="1000" b="1" dirty="0" smtClean="0">
                  <a:solidFill>
                    <a:prstClr val="white"/>
                  </a:solidFill>
                  <a:latin typeface="Arial"/>
                  <a:cs typeface="Arial" pitchFamily="34" charset="0"/>
                </a:rPr>
                <a:t>Opportunity</a:t>
              </a:r>
              <a:endParaRPr lang="ko-KR" altLang="en-US" sz="1000" b="1" dirty="0">
                <a:solidFill>
                  <a:prstClr val="white"/>
                </a:solidFill>
                <a:latin typeface="Arial"/>
                <a:cs typeface="Arial" pitchFamily="34" charset="0"/>
              </a:endParaRPr>
            </a:p>
          </p:txBody>
        </p:sp>
        <p:sp>
          <p:nvSpPr>
            <p:cNvPr id="20" name="Parallelogram 30">
              <a:extLst>
                <a:ext uri="{FF2B5EF4-FFF2-40B4-BE49-F238E27FC236}">
                  <a16:creationId xmlns:a16="http://schemas.microsoft.com/office/drawing/2014/main" id="{1652F86A-5486-4241-BBA5-ED01B53C382A}"/>
                </a:ext>
              </a:extLst>
            </p:cNvPr>
            <p:cNvSpPr/>
            <p:nvPr/>
          </p:nvSpPr>
          <p:spPr>
            <a:xfrm flipH="1">
              <a:off x="3199411" y="4480511"/>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100" b="0" i="0" u="none" strike="noStrike" kern="1200" cap="none" spc="0" normalizeH="0" baseline="0" noProof="0" dirty="0">
                <a:ln>
                  <a:noFill/>
                </a:ln>
                <a:solidFill>
                  <a:prstClr val="white"/>
                </a:solidFill>
                <a:effectLst/>
                <a:uLnTx/>
                <a:uFillTx/>
                <a:latin typeface="Arial"/>
                <a:cs typeface="+mn-cs"/>
              </a:endParaRPr>
            </a:p>
          </p:txBody>
        </p:sp>
        <p:sp>
          <p:nvSpPr>
            <p:cNvPr id="21" name="Oval 7">
              <a:extLst>
                <a:ext uri="{FF2B5EF4-FFF2-40B4-BE49-F238E27FC236}">
                  <a16:creationId xmlns:a16="http://schemas.microsoft.com/office/drawing/2014/main" id="{C6A3B70D-71FA-485E-AB4D-47D2C6F1C4C3}"/>
                </a:ext>
              </a:extLst>
            </p:cNvPr>
            <p:cNvSpPr/>
            <p:nvPr/>
          </p:nvSpPr>
          <p:spPr>
            <a:xfrm>
              <a:off x="3164096" y="192630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100" b="0" i="0" u="none" strike="noStrike" kern="1200" cap="none" spc="0" normalizeH="0" baseline="0" noProof="0" dirty="0">
                <a:ln>
                  <a:noFill/>
                </a:ln>
                <a:solidFill>
                  <a:prstClr val="white"/>
                </a:solidFill>
                <a:effectLst/>
                <a:uLnTx/>
                <a:uFillTx/>
                <a:latin typeface="Arial"/>
                <a:cs typeface="+mn-cs"/>
              </a:endParaRPr>
            </a:p>
          </p:txBody>
        </p:sp>
        <p:sp>
          <p:nvSpPr>
            <p:cNvPr id="22" name="Donut 24">
              <a:extLst>
                <a:ext uri="{FF2B5EF4-FFF2-40B4-BE49-F238E27FC236}">
                  <a16:creationId xmlns:a16="http://schemas.microsoft.com/office/drawing/2014/main" id="{CC6E6F75-B07D-4B86-95C3-8FB37B86A629}"/>
                </a:ext>
              </a:extLst>
            </p:cNvPr>
            <p:cNvSpPr/>
            <p:nvPr/>
          </p:nvSpPr>
          <p:spPr>
            <a:xfrm>
              <a:off x="3634719" y="3161244"/>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100" b="0" i="0" u="none" strike="noStrike" kern="1200" cap="none" spc="0" normalizeH="0" baseline="0" noProof="0" dirty="0">
                <a:ln>
                  <a:noFill/>
                </a:ln>
                <a:solidFill>
                  <a:srgbClr val="000000"/>
                </a:solidFill>
                <a:effectLst/>
                <a:uLnTx/>
                <a:uFillTx/>
                <a:latin typeface="Arial"/>
                <a:cs typeface="+mn-cs"/>
              </a:endParaRPr>
            </a:p>
          </p:txBody>
        </p:sp>
        <p:grpSp>
          <p:nvGrpSpPr>
            <p:cNvPr id="23" name="Group 22">
              <a:extLst>
                <a:ext uri="{FF2B5EF4-FFF2-40B4-BE49-F238E27FC236}">
                  <a16:creationId xmlns:a16="http://schemas.microsoft.com/office/drawing/2014/main" id="{9F4E9B9F-358A-444F-98C3-69327B774450}"/>
                </a:ext>
              </a:extLst>
            </p:cNvPr>
            <p:cNvGrpSpPr/>
            <p:nvPr/>
          </p:nvGrpSpPr>
          <p:grpSpPr>
            <a:xfrm>
              <a:off x="4450440" y="1487672"/>
              <a:ext cx="6545033" cy="900884"/>
              <a:chOff x="2551704" y="4283314"/>
              <a:chExt cx="4179497" cy="900884"/>
            </a:xfrm>
          </p:grpSpPr>
          <p:sp>
            <p:nvSpPr>
              <p:cNvPr id="24" name="TextBox 23">
                <a:extLst>
                  <a:ext uri="{FF2B5EF4-FFF2-40B4-BE49-F238E27FC236}">
                    <a16:creationId xmlns:a16="http://schemas.microsoft.com/office/drawing/2014/main" id="{989387C2-D677-4BCA-94C1-FAD409620625}"/>
                  </a:ext>
                </a:extLst>
              </p:cNvPr>
              <p:cNvSpPr txBox="1"/>
              <p:nvPr/>
            </p:nvSpPr>
            <p:spPr>
              <a:xfrm>
                <a:off x="2551704" y="4560313"/>
                <a:ext cx="4179497" cy="62388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900" dirty="0" smtClean="0">
                    <a:latin typeface="Arial"/>
                    <a:cs typeface="Arial" pitchFamily="34" charset="0"/>
                  </a:rPr>
                  <a:t>How do we ensure </a:t>
                </a:r>
                <a:r>
                  <a:rPr lang="en-US" altLang="ko-KR" sz="900" dirty="0" smtClean="0">
                    <a:latin typeface="Arial"/>
                    <a:cs typeface="Arial" pitchFamily="34" charset="0"/>
                  </a:rPr>
                  <a:t>crop viability for Farmers of Cash Crops </a:t>
                </a:r>
                <a:r>
                  <a:rPr lang="en-US" altLang="ko-KR" sz="900" dirty="0" smtClean="0">
                    <a:latin typeface="Arial"/>
                    <a:cs typeface="Arial" pitchFamily="34" charset="0"/>
                  </a:rPr>
                  <a:t>?</a:t>
                </a:r>
              </a:p>
              <a:p>
                <a:pPr marL="171450" indent="-171450">
                  <a:lnSpc>
                    <a:spcPct val="150000"/>
                  </a:lnSpc>
                  <a:buFont typeface="Arial" panose="020B0604020202020204" pitchFamily="34" charset="0"/>
                  <a:buChar char="•"/>
                </a:pPr>
                <a:r>
                  <a:rPr lang="en-US" altLang="ko-KR" sz="900" dirty="0" smtClean="0">
                    <a:latin typeface="Arial"/>
                    <a:cs typeface="Arial" pitchFamily="34" charset="0"/>
                  </a:rPr>
                  <a:t>How do we ensure long-term stability in </a:t>
                </a:r>
                <a:r>
                  <a:rPr lang="en-US" altLang="ko-KR" sz="900" dirty="0" smtClean="0">
                    <a:latin typeface="Arial"/>
                    <a:cs typeface="Arial" pitchFamily="34" charset="0"/>
                  </a:rPr>
                  <a:t>demand-supply balance, price, and quality at harvest ? </a:t>
                </a:r>
                <a:endParaRPr lang="en-US" altLang="ko-KR" sz="900" dirty="0">
                  <a:latin typeface="Arial"/>
                  <a:cs typeface="Arial" pitchFamily="34" charset="0"/>
                </a:endParaRPr>
              </a:p>
            </p:txBody>
          </p:sp>
          <p:sp>
            <p:nvSpPr>
              <p:cNvPr id="25" name="TextBox 24">
                <a:extLst>
                  <a:ext uri="{FF2B5EF4-FFF2-40B4-BE49-F238E27FC236}">
                    <a16:creationId xmlns:a16="http://schemas.microsoft.com/office/drawing/2014/main" id="{065BAC82-607B-4611-B223-DBAA30ED3E5C}"/>
                  </a:ext>
                </a:extLst>
              </p:cNvPr>
              <p:cNvSpPr txBox="1"/>
              <p:nvPr/>
            </p:nvSpPr>
            <p:spPr>
              <a:xfrm>
                <a:off x="2551708" y="4283314"/>
                <a:ext cx="2076658" cy="361964"/>
              </a:xfrm>
              <a:prstGeom prst="rect">
                <a:avLst/>
              </a:prstGeom>
              <a:noFill/>
            </p:spPr>
            <p:txBody>
              <a:bodyPr wrap="square" rtlCol="0">
                <a:spAutoFit/>
              </a:bodyPr>
              <a:lstStyle/>
              <a:p>
                <a:pPr>
                  <a:lnSpc>
                    <a:spcPct val="150000"/>
                  </a:lnSpc>
                </a:pPr>
                <a:r>
                  <a:rPr lang="en-US" altLang="ko-KR" sz="1000" b="1" dirty="0" smtClean="0">
                    <a:latin typeface="Arial"/>
                    <a:cs typeface="Arial" pitchFamily="34" charset="0"/>
                  </a:rPr>
                  <a:t>Business </a:t>
                </a:r>
                <a:r>
                  <a:rPr lang="en-US" altLang="ko-KR" sz="1000" b="1" dirty="0" smtClean="0">
                    <a:latin typeface="Arial"/>
                    <a:cs typeface="Arial" pitchFamily="34" charset="0"/>
                  </a:rPr>
                  <a:t>Case</a:t>
                </a:r>
                <a:endParaRPr lang="ko-KR" altLang="en-US" sz="1000" b="1" dirty="0">
                  <a:latin typeface="Arial"/>
                  <a:cs typeface="Arial" pitchFamily="34" charset="0"/>
                </a:endParaRPr>
              </a:p>
            </p:txBody>
          </p:sp>
        </p:grpSp>
        <p:grpSp>
          <p:nvGrpSpPr>
            <p:cNvPr id="26" name="Group 25">
              <a:extLst>
                <a:ext uri="{FF2B5EF4-FFF2-40B4-BE49-F238E27FC236}">
                  <a16:creationId xmlns:a16="http://schemas.microsoft.com/office/drawing/2014/main" id="{F35C3406-D0AC-43AA-ABFF-17944B99A07B}"/>
                </a:ext>
              </a:extLst>
            </p:cNvPr>
            <p:cNvGrpSpPr/>
            <p:nvPr/>
          </p:nvGrpSpPr>
          <p:grpSpPr>
            <a:xfrm>
              <a:off x="4450433" y="2624595"/>
              <a:ext cx="6760492" cy="1021797"/>
              <a:chOff x="2551703" y="4283314"/>
              <a:chExt cx="2076663" cy="1021797"/>
            </a:xfrm>
          </p:grpSpPr>
          <p:sp>
            <p:nvSpPr>
              <p:cNvPr id="27" name="TextBox 26">
                <a:extLst>
                  <a:ext uri="{FF2B5EF4-FFF2-40B4-BE49-F238E27FC236}">
                    <a16:creationId xmlns:a16="http://schemas.microsoft.com/office/drawing/2014/main" id="{95C38C54-8F37-43B6-BE8C-3DE156A087BC}"/>
                  </a:ext>
                </a:extLst>
              </p:cNvPr>
              <p:cNvSpPr txBox="1"/>
              <p:nvPr/>
            </p:nvSpPr>
            <p:spPr>
              <a:xfrm>
                <a:off x="2551703" y="4681225"/>
                <a:ext cx="2076659" cy="62388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900" dirty="0" smtClean="0">
                    <a:solidFill>
                      <a:prstClr val="white"/>
                    </a:solidFill>
                    <a:latin typeface="Arial"/>
                    <a:cs typeface="Arial" pitchFamily="34" charset="0"/>
                  </a:rPr>
                  <a:t>Improved </a:t>
                </a:r>
                <a:r>
                  <a:rPr lang="en-US" altLang="ko-KR" sz="900" dirty="0" smtClean="0">
                    <a:solidFill>
                      <a:prstClr val="white"/>
                    </a:solidFill>
                    <a:latin typeface="Arial"/>
                    <a:cs typeface="Arial" pitchFamily="34" charset="0"/>
                  </a:rPr>
                  <a:t>productivity and crop economic viability (INR/acre/annum) – Higher earnings for Farmers</a:t>
                </a:r>
              </a:p>
              <a:p>
                <a:pPr marL="171450" indent="-171450">
                  <a:lnSpc>
                    <a:spcPct val="150000"/>
                  </a:lnSpc>
                  <a:buFont typeface="Arial" panose="020B0604020202020204" pitchFamily="34" charset="0"/>
                  <a:buChar char="•"/>
                </a:pPr>
                <a:r>
                  <a:rPr lang="en-US" altLang="ko-KR" sz="900" dirty="0" smtClean="0">
                    <a:solidFill>
                      <a:prstClr val="white"/>
                    </a:solidFill>
                    <a:cs typeface="Arial" pitchFamily="34" charset="0"/>
                  </a:rPr>
                  <a:t>Improved visibility of crop availability and harvestable crop identification</a:t>
                </a:r>
                <a:endParaRPr lang="en-US" altLang="ko-KR" sz="900" dirty="0" smtClean="0">
                  <a:solidFill>
                    <a:prstClr val="white"/>
                  </a:solidFill>
                  <a:latin typeface="Arial"/>
                  <a:cs typeface="Arial" pitchFamily="34" charset="0"/>
                </a:endParaRPr>
              </a:p>
            </p:txBody>
          </p:sp>
          <p:sp>
            <p:nvSpPr>
              <p:cNvPr id="28" name="TextBox 27">
                <a:extLst>
                  <a:ext uri="{FF2B5EF4-FFF2-40B4-BE49-F238E27FC236}">
                    <a16:creationId xmlns:a16="http://schemas.microsoft.com/office/drawing/2014/main" id="{036EE260-74E4-4C8C-8792-544B27C5436C}"/>
                  </a:ext>
                </a:extLst>
              </p:cNvPr>
              <p:cNvSpPr txBox="1"/>
              <p:nvPr/>
            </p:nvSpPr>
            <p:spPr>
              <a:xfrm>
                <a:off x="2551708" y="4283314"/>
                <a:ext cx="2076658" cy="361964"/>
              </a:xfrm>
              <a:prstGeom prst="rect">
                <a:avLst/>
              </a:prstGeom>
              <a:noFill/>
            </p:spPr>
            <p:txBody>
              <a:bodyPr wrap="square" rtlCol="0">
                <a:spAutoFit/>
              </a:bodyPr>
              <a:lstStyle/>
              <a:p>
                <a:pPr>
                  <a:lnSpc>
                    <a:spcPct val="150000"/>
                  </a:lnSpc>
                </a:pPr>
                <a:r>
                  <a:rPr lang="en-US" altLang="ko-KR" sz="1000" b="1" dirty="0" smtClean="0">
                    <a:solidFill>
                      <a:prstClr val="white"/>
                    </a:solidFill>
                    <a:latin typeface="Arial"/>
                    <a:cs typeface="Arial" pitchFamily="34" charset="0"/>
                  </a:rPr>
                  <a:t>Benefits</a:t>
                </a:r>
                <a:endParaRPr lang="ko-KR" altLang="en-US" sz="1000" b="1" dirty="0">
                  <a:solidFill>
                    <a:prstClr val="white"/>
                  </a:solidFill>
                  <a:latin typeface="Arial"/>
                  <a:cs typeface="Arial" pitchFamily="34" charset="0"/>
                </a:endParaRPr>
              </a:p>
            </p:txBody>
          </p:sp>
        </p:grpSp>
        <p:grpSp>
          <p:nvGrpSpPr>
            <p:cNvPr id="29" name="Group 28">
              <a:extLst>
                <a:ext uri="{FF2B5EF4-FFF2-40B4-BE49-F238E27FC236}">
                  <a16:creationId xmlns:a16="http://schemas.microsoft.com/office/drawing/2014/main" id="{4A3D8191-117F-4AD3-9923-B244CA782DA8}"/>
                </a:ext>
              </a:extLst>
            </p:cNvPr>
            <p:cNvGrpSpPr/>
            <p:nvPr/>
          </p:nvGrpSpPr>
          <p:grpSpPr>
            <a:xfrm>
              <a:off x="4450439" y="4187241"/>
              <a:ext cx="6760478" cy="1156111"/>
              <a:chOff x="2551706" y="4283314"/>
              <a:chExt cx="2076660" cy="1156111"/>
            </a:xfrm>
          </p:grpSpPr>
          <p:sp>
            <p:nvSpPr>
              <p:cNvPr id="30" name="TextBox 29">
                <a:extLst>
                  <a:ext uri="{FF2B5EF4-FFF2-40B4-BE49-F238E27FC236}">
                    <a16:creationId xmlns:a16="http://schemas.microsoft.com/office/drawing/2014/main" id="{6DDF7E27-02BB-4577-85A0-445E03D02D73}"/>
                  </a:ext>
                </a:extLst>
              </p:cNvPr>
              <p:cNvSpPr txBox="1"/>
              <p:nvPr/>
            </p:nvSpPr>
            <p:spPr>
              <a:xfrm>
                <a:off x="2551706" y="4560313"/>
                <a:ext cx="2076659" cy="87911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sz="900" dirty="0" smtClean="0">
                    <a:latin typeface="Arial"/>
                    <a:cs typeface="Arial" pitchFamily="34" charset="0"/>
                  </a:rPr>
                  <a:t>Enabling Data Collection across </a:t>
                </a:r>
                <a:r>
                  <a:rPr lang="en-US" altLang="ko-KR" sz="900" dirty="0" smtClean="0">
                    <a:latin typeface="Arial"/>
                    <a:cs typeface="Arial" pitchFamily="34" charset="0"/>
                  </a:rPr>
                  <a:t>~millions of Farmers</a:t>
                </a:r>
                <a:endParaRPr lang="en-US" altLang="ko-KR" sz="900" dirty="0" smtClean="0">
                  <a:latin typeface="Arial"/>
                  <a:cs typeface="Arial" pitchFamily="34" charset="0"/>
                </a:endParaRPr>
              </a:p>
              <a:p>
                <a:pPr marL="171450" indent="-171450">
                  <a:lnSpc>
                    <a:spcPct val="150000"/>
                  </a:lnSpc>
                  <a:buFont typeface="Arial" panose="020B0604020202020204" pitchFamily="34" charset="0"/>
                  <a:buChar char="•"/>
                </a:pPr>
                <a:r>
                  <a:rPr lang="en-US" altLang="ko-KR" sz="900" dirty="0" smtClean="0">
                    <a:latin typeface="Arial"/>
                    <a:cs typeface="Arial" pitchFamily="34" charset="0"/>
                  </a:rPr>
                  <a:t>Direct </a:t>
                </a:r>
                <a:r>
                  <a:rPr lang="en-US" altLang="ko-KR" sz="900" dirty="0" smtClean="0">
                    <a:latin typeface="Arial"/>
                    <a:cs typeface="Arial" pitchFamily="34" charset="0"/>
                  </a:rPr>
                  <a:t>Channel between Corporations and Farmers to </a:t>
                </a:r>
                <a:r>
                  <a:rPr lang="en-US" altLang="ko-KR" sz="900" dirty="0" smtClean="0">
                    <a:latin typeface="Arial"/>
                    <a:cs typeface="Arial" pitchFamily="34" charset="0"/>
                  </a:rPr>
                  <a:t>get data and </a:t>
                </a:r>
                <a:r>
                  <a:rPr lang="en-US" altLang="ko-KR" sz="900" dirty="0" smtClean="0">
                    <a:latin typeface="Arial"/>
                    <a:cs typeface="Arial" pitchFamily="34" charset="0"/>
                  </a:rPr>
                  <a:t>communicate back</a:t>
                </a:r>
                <a:endParaRPr lang="en-US" altLang="ko-KR" sz="900" dirty="0" smtClean="0">
                  <a:latin typeface="Arial"/>
                  <a:cs typeface="Arial" pitchFamily="34" charset="0"/>
                </a:endParaRPr>
              </a:p>
              <a:p>
                <a:pPr marL="171450" indent="-171450">
                  <a:lnSpc>
                    <a:spcPct val="150000"/>
                  </a:lnSpc>
                  <a:buFont typeface="Arial" panose="020B0604020202020204" pitchFamily="34" charset="0"/>
                  <a:buChar char="•"/>
                </a:pPr>
                <a:r>
                  <a:rPr lang="en-US" altLang="ko-KR" sz="900" dirty="0" smtClean="0">
                    <a:latin typeface="Arial"/>
                    <a:cs typeface="Arial" pitchFamily="34" charset="0"/>
                  </a:rPr>
                  <a:t>Real-time data and improved visibility across the value </a:t>
                </a:r>
                <a:r>
                  <a:rPr lang="en-US" altLang="ko-KR" sz="900" dirty="0" smtClean="0">
                    <a:latin typeface="Arial"/>
                    <a:cs typeface="Arial" pitchFamily="34" charset="0"/>
                  </a:rPr>
                  <a:t>chain</a:t>
                </a:r>
                <a:endParaRPr lang="en-US" altLang="ko-KR" sz="900" dirty="0">
                  <a:latin typeface="Arial"/>
                  <a:cs typeface="Arial" pitchFamily="34" charset="0"/>
                </a:endParaRPr>
              </a:p>
            </p:txBody>
          </p:sp>
          <p:sp>
            <p:nvSpPr>
              <p:cNvPr id="31" name="TextBox 30">
                <a:extLst>
                  <a:ext uri="{FF2B5EF4-FFF2-40B4-BE49-F238E27FC236}">
                    <a16:creationId xmlns:a16="http://schemas.microsoft.com/office/drawing/2014/main" id="{E156FF65-76D7-44C2-9009-9ED329C4A1ED}"/>
                  </a:ext>
                </a:extLst>
              </p:cNvPr>
              <p:cNvSpPr txBox="1"/>
              <p:nvPr/>
            </p:nvSpPr>
            <p:spPr>
              <a:xfrm>
                <a:off x="2551708" y="4283314"/>
                <a:ext cx="2076658" cy="361964"/>
              </a:xfrm>
              <a:prstGeom prst="rect">
                <a:avLst/>
              </a:prstGeom>
              <a:noFill/>
            </p:spPr>
            <p:txBody>
              <a:bodyPr wrap="square" rtlCol="0">
                <a:spAutoFit/>
              </a:bodyPr>
              <a:lstStyle/>
              <a:p>
                <a:pPr>
                  <a:lnSpc>
                    <a:spcPct val="150000"/>
                  </a:lnSpc>
                </a:pPr>
                <a:r>
                  <a:rPr lang="en-US" altLang="ko-KR" sz="1000" b="1" dirty="0" smtClean="0">
                    <a:cs typeface="Arial" pitchFamily="34" charset="0"/>
                  </a:rPr>
                  <a:t>Footprint of Digital</a:t>
                </a:r>
                <a:endParaRPr lang="ko-KR" altLang="en-US" sz="1000" b="1" dirty="0">
                  <a:latin typeface="Arial"/>
                  <a:cs typeface="Arial" pitchFamily="34" charset="0"/>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Goal &amp; vision</a:t>
            </a:r>
            <a:endParaRPr dirty="0"/>
          </a:p>
        </p:txBody>
      </p:sp>
      <p:sp>
        <p:nvSpPr>
          <p:cNvPr id="114" name="Google Shape;114;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15" name="Google Shape;115;p16"/>
          <p:cNvGrpSpPr/>
          <p:nvPr/>
        </p:nvGrpSpPr>
        <p:grpSpPr>
          <a:xfrm>
            <a:off x="259022" y="538300"/>
            <a:ext cx="367686" cy="599441"/>
            <a:chOff x="6730350" y="2315900"/>
            <a:chExt cx="257700" cy="420100"/>
          </a:xfrm>
          <a:solidFill>
            <a:schemeClr val="tx1"/>
          </a:solidFill>
        </p:grpSpPr>
        <p:sp>
          <p:nvSpPr>
            <p:cNvPr id="116" name="Google Shape;116;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7" name="Google Shape;117;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8" name="Google Shape;118;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9" name="Google Shape;119;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0" name="Google Shape;120;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 name="Picture 3"/>
          <p:cNvPicPr>
            <a:picLocks noChangeAspect="1"/>
          </p:cNvPicPr>
          <p:nvPr/>
        </p:nvPicPr>
        <p:blipFill>
          <a:blip r:embed="rId3"/>
          <a:stretch>
            <a:fillRect/>
          </a:stretch>
        </p:blipFill>
        <p:spPr>
          <a:xfrm>
            <a:off x="1484961" y="1268585"/>
            <a:ext cx="6311603" cy="320353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dk1"/>
            </a:gs>
          </a:gsLst>
          <a:path path="circle">
            <a:fillToRect l="100000" b="100000"/>
          </a:path>
          <a:tileRect t="-100000" r="-100000"/>
        </a:gradFill>
        <a:effectLst/>
      </p:bgPr>
    </p:bg>
    <p:spTree>
      <p:nvGrpSpPr>
        <p:cNvPr id="1" name="Shape 542"/>
        <p:cNvGrpSpPr/>
        <p:nvPr/>
      </p:nvGrpSpPr>
      <p:grpSpPr>
        <a:xfrm>
          <a:off x="0" y="0"/>
          <a:ext cx="0" cy="0"/>
          <a:chOff x="0" y="0"/>
          <a:chExt cx="0" cy="0"/>
        </a:xfrm>
      </p:grpSpPr>
      <p:sp>
        <p:nvSpPr>
          <p:cNvPr id="543" name="Google Shape;543;p41"/>
          <p:cNvSpPr txBox="1">
            <a:spLocks noGrp="1"/>
          </p:cNvSpPr>
          <p:nvPr>
            <p:ph type="title"/>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dirty="0">
                <a:solidFill>
                  <a:schemeClr val="lt1"/>
                </a:solidFill>
              </a:rPr>
              <a:t>Business Model Canvas</a:t>
            </a:r>
            <a:endParaRPr sz="1200" dirty="0">
              <a:solidFill>
                <a:schemeClr val="lt1"/>
              </a:solidFill>
            </a:endParaRPr>
          </a:p>
        </p:txBody>
      </p:sp>
      <p:sp>
        <p:nvSpPr>
          <p:cNvPr id="544" name="Google Shape;544;p4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FFFFFF"/>
                </a:solidFill>
                <a:effectLst/>
                <a:uLnTx/>
                <a:uFillTx/>
                <a:latin typeface="Bebas Neue"/>
                <a:sym typeface="Bebas Neu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500" b="0" i="0" u="none" strike="noStrike" kern="0" cap="none" spc="0" normalizeH="0" baseline="0" noProof="0">
              <a:ln>
                <a:noFill/>
              </a:ln>
              <a:solidFill>
                <a:srgbClr val="FFFFFF"/>
              </a:solidFill>
              <a:effectLst/>
              <a:uLnTx/>
              <a:uFillTx/>
              <a:latin typeface="Bebas Neue"/>
              <a:sym typeface="Bebas Neue"/>
            </a:endParaRPr>
          </a:p>
        </p:txBody>
      </p:sp>
      <p:sp>
        <p:nvSpPr>
          <p:cNvPr id="545" name="Google Shape;545;p41"/>
          <p:cNvSpPr txBox="1"/>
          <p:nvPr/>
        </p:nvSpPr>
        <p:spPr>
          <a:xfrm>
            <a:off x="1986120" y="467025"/>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Key </a:t>
            </a:r>
            <a:r>
              <a:rPr kumimoji="0" lang="en" sz="900" b="1" i="0" u="none" strike="noStrike" kern="0" cap="none" spc="0" normalizeH="0" baseline="0" noProof="0" dirty="0" smtClean="0">
                <a:ln>
                  <a:noFill/>
                </a:ln>
                <a:solidFill>
                  <a:srgbClr val="1A2A30"/>
                </a:solidFill>
                <a:effectLst/>
                <a:uLnTx/>
                <a:uFillTx/>
                <a:latin typeface="Barlow"/>
                <a:ea typeface="Barlow"/>
                <a:cs typeface="Barlow"/>
                <a:sym typeface="Barlow"/>
              </a:rPr>
              <a:t>Activities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rPr>
              <a:t>Data acquisition</a:t>
            </a:r>
            <a:endParaRPr lang="en" sz="800" dirty="0">
              <a:solidFill>
                <a:srgbClr val="66787E"/>
              </a:solidFill>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rPr>
              <a:t>Data Analysis/Insights</a:t>
            </a:r>
            <a:r>
              <a:rPr kumimoji="0" lang="en" sz="800" i="0" u="none" strike="noStrike" kern="0" cap="none" spc="0" normalizeH="0" noProof="0" dirty="0" smtClean="0">
                <a:ln>
                  <a:noFill/>
                </a:ln>
                <a:solidFill>
                  <a:srgbClr val="66787E"/>
                </a:solidFill>
                <a:effectLst/>
                <a:uLnTx/>
                <a:uFillTx/>
                <a:latin typeface="Barlow"/>
                <a:ea typeface="Barlow"/>
                <a:cs typeface="Barlow"/>
                <a:sym typeface="Barlow"/>
              </a:rPr>
              <a:t> generation</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baseline="0" dirty="0" smtClean="0">
                <a:solidFill>
                  <a:srgbClr val="66787E"/>
                </a:solidFill>
                <a:latin typeface="Barlow"/>
                <a:ea typeface="Barlow"/>
                <a:cs typeface="Barlow"/>
                <a:sym typeface="Barlow"/>
              </a:rPr>
              <a:t>Advisory</a:t>
            </a:r>
            <a:r>
              <a:rPr lang="en" sz="800" dirty="0" smtClean="0">
                <a:solidFill>
                  <a:srgbClr val="66787E"/>
                </a:solidFill>
                <a:latin typeface="Barlow"/>
                <a:ea typeface="Barlow"/>
                <a:cs typeface="Barlow"/>
                <a:sym typeface="Barlow"/>
              </a:rPr>
              <a:t> </a:t>
            </a:r>
            <a:r>
              <a:rPr lang="en" sz="800" baseline="0" dirty="0" smtClean="0">
                <a:solidFill>
                  <a:srgbClr val="66787E"/>
                </a:solidFill>
                <a:latin typeface="Barlow"/>
                <a:ea typeface="Barlow"/>
                <a:cs typeface="Barlow"/>
                <a:sym typeface="Barlow"/>
              </a:rPr>
              <a:t>Communication</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noProof="0" dirty="0" smtClean="0">
                <a:ln>
                  <a:noFill/>
                </a:ln>
                <a:solidFill>
                  <a:srgbClr val="66787E"/>
                </a:solidFill>
                <a:effectLst/>
                <a:uLnTx/>
                <a:uFillTx/>
                <a:latin typeface="Barlow"/>
                <a:ea typeface="Barlow"/>
                <a:cs typeface="Barlow"/>
                <a:sym typeface="Barlow"/>
              </a:rPr>
              <a:t>Adherence tracking</a:t>
            </a:r>
            <a:endPar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endParaRPr>
          </a:p>
        </p:txBody>
      </p:sp>
      <p:sp>
        <p:nvSpPr>
          <p:cNvPr id="546" name="Google Shape;546;p41"/>
          <p:cNvSpPr txBox="1"/>
          <p:nvPr/>
        </p:nvSpPr>
        <p:spPr>
          <a:xfrm>
            <a:off x="1986120" y="2061694"/>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Key </a:t>
            </a:r>
            <a:r>
              <a:rPr kumimoji="0" lang="en" sz="900" b="1" i="0" u="none" strike="noStrike" kern="0" cap="none" spc="0" normalizeH="0" baseline="0" noProof="0" dirty="0" smtClean="0">
                <a:ln>
                  <a:noFill/>
                </a:ln>
                <a:solidFill>
                  <a:srgbClr val="1A2A30"/>
                </a:solidFill>
                <a:effectLst/>
                <a:uLnTx/>
                <a:uFillTx/>
                <a:latin typeface="Barlow"/>
                <a:ea typeface="Barlow"/>
                <a:cs typeface="Barlow"/>
                <a:sym typeface="Barlow"/>
              </a:rPr>
              <a:t>Resources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rPr>
              <a:t>Farmers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rgbClr val="66787E"/>
                </a:solidFill>
                <a:latin typeface="Barlow"/>
                <a:ea typeface="Barlow"/>
                <a:cs typeface="Barlow"/>
                <a:sym typeface="Barlow"/>
              </a:rPr>
              <a:t>Field-Farm Labour</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rPr>
              <a:t>Machinery</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rgbClr val="66787E"/>
                </a:solidFill>
                <a:latin typeface="Barlow"/>
                <a:ea typeface="Barlow"/>
                <a:cs typeface="Barlow"/>
                <a:sym typeface="Barlow"/>
              </a:rPr>
              <a:t>Agri-Experts</a:t>
            </a:r>
            <a:endParaRPr kumimoji="0" sz="900" i="0" u="none" strike="noStrike" kern="0" cap="none" spc="0" normalizeH="0" baseline="0" noProof="0" dirty="0">
              <a:ln>
                <a:noFill/>
              </a:ln>
              <a:solidFill>
                <a:srgbClr val="1A2A30"/>
              </a:solidFill>
              <a:effectLst/>
              <a:uLnTx/>
              <a:uFillTx/>
              <a:latin typeface="Barlow"/>
              <a:ea typeface="Barlow"/>
              <a:cs typeface="Barlow"/>
              <a:sym typeface="Barlow"/>
            </a:endParaRPr>
          </a:p>
        </p:txBody>
      </p:sp>
      <p:sp>
        <p:nvSpPr>
          <p:cNvPr id="547" name="Google Shape;547;p41"/>
          <p:cNvSpPr txBox="1"/>
          <p:nvPr/>
        </p:nvSpPr>
        <p:spPr>
          <a:xfrm>
            <a:off x="3710040"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Value Propositions</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chemeClr val="bg2"/>
                </a:solidFill>
                <a:effectLst/>
                <a:uLnTx/>
                <a:uFillTx/>
                <a:latin typeface="Barlow"/>
                <a:ea typeface="Barlow"/>
                <a:cs typeface="Barlow"/>
                <a:sym typeface="Barlow"/>
              </a:rPr>
              <a:t>Increasing the economic</a:t>
            </a:r>
            <a:r>
              <a:rPr kumimoji="0" lang="en" sz="800" i="0" u="none" strike="noStrike" kern="0" cap="none" spc="0" normalizeH="0" noProof="0" dirty="0" smtClean="0">
                <a:ln>
                  <a:noFill/>
                </a:ln>
                <a:solidFill>
                  <a:schemeClr val="bg2"/>
                </a:solidFill>
                <a:effectLst/>
                <a:uLnTx/>
                <a:uFillTx/>
                <a:latin typeface="Barlow"/>
                <a:ea typeface="Barlow"/>
                <a:cs typeface="Barlow"/>
                <a:sym typeface="Barlow"/>
              </a:rPr>
              <a:t> viability of Farmers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baseline="0" dirty="0" smtClean="0">
                <a:solidFill>
                  <a:schemeClr val="bg2"/>
                </a:solidFill>
                <a:latin typeface="Barlow"/>
                <a:ea typeface="Barlow"/>
                <a:cs typeface="Barlow"/>
                <a:sym typeface="Barlow"/>
              </a:rPr>
              <a:t>Increase the crop security for Corporations/Buyers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noProof="0" dirty="0" smtClean="0">
                <a:ln>
                  <a:noFill/>
                </a:ln>
                <a:solidFill>
                  <a:schemeClr val="bg2"/>
                </a:solidFill>
                <a:effectLst/>
                <a:uLnTx/>
                <a:uFillTx/>
                <a:latin typeface="Barlow"/>
                <a:ea typeface="Barlow"/>
                <a:cs typeface="Barlow"/>
                <a:sym typeface="Barlow"/>
              </a:rPr>
              <a:t>Unified platform as a single point interface</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chemeClr val="bg2"/>
                </a:solidFill>
                <a:latin typeface="Barlow"/>
                <a:ea typeface="Barlow"/>
                <a:cs typeface="Barlow"/>
                <a:sym typeface="Barlow"/>
              </a:rPr>
              <a:t>Providing assurance to Farmers by being accessible and guiding them in monitoring &amp; advisory activities throughout the lifecycle</a:t>
            </a:r>
            <a:endParaRPr lang="en" sz="800" baseline="0" dirty="0">
              <a:solidFill>
                <a:schemeClr val="bg2"/>
              </a:solidFill>
              <a:latin typeface="Barlow"/>
              <a:ea typeface="Barlow"/>
              <a:cs typeface="Barlow"/>
              <a:sym typeface="Barlow"/>
            </a:endParaRPr>
          </a:p>
        </p:txBody>
      </p:sp>
      <p:sp>
        <p:nvSpPr>
          <p:cNvPr id="548" name="Google Shape;548;p41"/>
          <p:cNvSpPr txBox="1"/>
          <p:nvPr/>
        </p:nvSpPr>
        <p:spPr>
          <a:xfrm>
            <a:off x="5433959" y="467025"/>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Customer </a:t>
            </a:r>
            <a:r>
              <a:rPr kumimoji="0" lang="en" sz="900" b="1" i="0" u="none" strike="noStrike" kern="0" cap="none" spc="0" normalizeH="0" baseline="0" noProof="0" dirty="0" smtClean="0">
                <a:ln>
                  <a:noFill/>
                </a:ln>
                <a:solidFill>
                  <a:srgbClr val="1A2A30"/>
                </a:solidFill>
                <a:effectLst/>
                <a:uLnTx/>
                <a:uFillTx/>
                <a:latin typeface="Barlow"/>
                <a:ea typeface="Barlow"/>
                <a:cs typeface="Barlow"/>
                <a:sym typeface="Barlow"/>
              </a:rPr>
              <a:t>Relationships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
            </a:r>
            <a:b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b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Data analytics for customized plot-level</a:t>
            </a:r>
            <a:r>
              <a:rPr kumimoji="0" lang="en" sz="800" b="0" i="0" u="none" strike="noStrike" kern="0" cap="none" spc="0" normalizeH="0" noProof="0" dirty="0" smtClean="0">
                <a:ln>
                  <a:noFill/>
                </a:ln>
                <a:solidFill>
                  <a:srgbClr val="66787E"/>
                </a:solidFill>
                <a:effectLst/>
                <a:uLnTx/>
                <a:uFillTx/>
                <a:latin typeface="Barlow"/>
                <a:ea typeface="Barlow"/>
                <a:cs typeface="Barlow"/>
                <a:sym typeface="Barlow"/>
              </a:rPr>
              <a:t> insights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baseline="0" dirty="0" smtClean="0">
                <a:solidFill>
                  <a:srgbClr val="66787E"/>
                </a:solidFill>
                <a:latin typeface="Barlow"/>
                <a:ea typeface="Barlow"/>
                <a:cs typeface="Barlow"/>
                <a:sym typeface="Barlow"/>
              </a:rPr>
              <a:t>Farmers community</a:t>
            </a:r>
            <a:r>
              <a:rPr lang="en" sz="800" dirty="0" smtClean="0">
                <a:solidFill>
                  <a:srgbClr val="66787E"/>
                </a:solidFill>
                <a:latin typeface="Barlow"/>
                <a:ea typeface="Barlow"/>
                <a:cs typeface="Barlow"/>
                <a:sym typeface="Barlow"/>
              </a:rPr>
              <a:t> develop to collect data for analysis</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p:txBody>
      </p:sp>
      <p:sp>
        <p:nvSpPr>
          <p:cNvPr id="549" name="Google Shape;549;p41"/>
          <p:cNvSpPr txBox="1"/>
          <p:nvPr/>
        </p:nvSpPr>
        <p:spPr>
          <a:xfrm>
            <a:off x="5433959" y="2061694"/>
            <a:ext cx="1723800" cy="1594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1A2A30"/>
                </a:solidFill>
                <a:effectLst/>
                <a:uLnTx/>
                <a:uFillTx/>
                <a:latin typeface="Barlow"/>
                <a:ea typeface="Barlow"/>
                <a:cs typeface="Barlow"/>
                <a:sym typeface="Barlow"/>
              </a:rPr>
              <a:t>Channels</a:t>
            </a:r>
            <a:endParaRPr kumimoji="0" sz="900" b="1" i="0" u="none" strike="noStrike" kern="0" cap="none" spc="0" normalizeH="0" baseline="0" noProof="0">
              <a:ln>
                <a:noFill/>
              </a:ln>
              <a:solidFill>
                <a:srgbClr val="1A2A30"/>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b="0" i="0" u="none" strike="noStrike" kern="0" cap="none" spc="0" normalizeH="0" baseline="0" noProof="0">
                <a:ln>
                  <a:noFill/>
                </a:ln>
                <a:solidFill>
                  <a:srgbClr val="66787E"/>
                </a:solidFill>
                <a:effectLst/>
                <a:uLnTx/>
                <a:uFillTx/>
                <a:latin typeface="Barlow"/>
                <a:ea typeface="Barlow"/>
                <a:cs typeface="Barlow"/>
                <a:sym typeface="Barlow"/>
              </a:rPr>
              <a:t>Insert your content</a:t>
            </a:r>
            <a:endParaRPr kumimoji="0" sz="900" b="1" i="0" u="none" strike="noStrike" kern="0" cap="none" spc="0" normalizeH="0" baseline="0" noProof="0">
              <a:ln>
                <a:noFill/>
              </a:ln>
              <a:solidFill>
                <a:srgbClr val="1A2A30"/>
              </a:solidFill>
              <a:effectLst/>
              <a:uLnTx/>
              <a:uFillTx/>
              <a:latin typeface="Barlow"/>
              <a:ea typeface="Barlow"/>
              <a:cs typeface="Barlow"/>
              <a:sym typeface="Barlow"/>
            </a:endParaRPr>
          </a:p>
        </p:txBody>
      </p:sp>
      <p:sp>
        <p:nvSpPr>
          <p:cNvPr id="550" name="Google Shape;550;p41"/>
          <p:cNvSpPr txBox="1"/>
          <p:nvPr/>
        </p:nvSpPr>
        <p:spPr>
          <a:xfrm>
            <a:off x="7157879"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Customer Segments</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Tech-savvy Farmers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rgbClr val="66787E"/>
                </a:solidFill>
                <a:latin typeface="Barlow"/>
                <a:ea typeface="Barlow"/>
                <a:cs typeface="Barlow"/>
                <a:sym typeface="Barlow"/>
              </a:rPr>
              <a:t>Farmers with less time/less money to carry out all the recommended activities as per crop calendar</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i="0" u="none" strike="noStrike" kern="0" cap="none" spc="0" normalizeH="0" baseline="0" noProof="0" dirty="0" smtClean="0">
                <a:ln>
                  <a:noFill/>
                </a:ln>
                <a:solidFill>
                  <a:srgbClr val="66787E"/>
                </a:solidFill>
                <a:effectLst/>
                <a:uLnTx/>
                <a:uFillTx/>
                <a:latin typeface="Barlow"/>
                <a:ea typeface="Barlow"/>
                <a:cs typeface="Barlow"/>
                <a:sym typeface="Barlow"/>
              </a:rPr>
              <a:t>Absentee</a:t>
            </a:r>
            <a:r>
              <a:rPr kumimoji="0" lang="en" sz="800" i="0" u="none" strike="noStrike" kern="0" cap="none" spc="0" normalizeH="0" noProof="0" dirty="0" smtClean="0">
                <a:ln>
                  <a:noFill/>
                </a:ln>
                <a:solidFill>
                  <a:srgbClr val="66787E"/>
                </a:solidFill>
                <a:effectLst/>
                <a:uLnTx/>
                <a:uFillTx/>
                <a:latin typeface="Barlow"/>
                <a:ea typeface="Barlow"/>
                <a:cs typeface="Barlow"/>
                <a:sym typeface="Barlow"/>
              </a:rPr>
              <a:t> Farmers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baseline="0" dirty="0" smtClean="0">
                <a:solidFill>
                  <a:srgbClr val="66787E"/>
                </a:solidFill>
                <a:latin typeface="Barlow"/>
                <a:ea typeface="Barlow"/>
                <a:cs typeface="Barlow"/>
                <a:sym typeface="Barlow"/>
              </a:rPr>
              <a:t>Corporations with</a:t>
            </a:r>
            <a:r>
              <a:rPr lang="en" sz="800" dirty="0" smtClean="0">
                <a:solidFill>
                  <a:srgbClr val="66787E"/>
                </a:solidFill>
                <a:latin typeface="Barlow"/>
                <a:ea typeface="Barlow"/>
                <a:cs typeface="Barlow"/>
                <a:sym typeface="Barlow"/>
              </a:rPr>
              <a:t> history of spending excess on crop procurement</a:t>
            </a:r>
            <a:endParaRPr kumimoji="0" sz="900" i="0" u="none" strike="noStrike" kern="0" cap="none" spc="0" normalizeH="0" baseline="0" noProof="0" dirty="0">
              <a:ln>
                <a:noFill/>
              </a:ln>
              <a:solidFill>
                <a:srgbClr val="1A2A30"/>
              </a:solidFill>
              <a:effectLst/>
              <a:uLnTx/>
              <a:uFillTx/>
              <a:latin typeface="Barlow"/>
              <a:ea typeface="Barlow"/>
              <a:cs typeface="Barlow"/>
              <a:sym typeface="Barlow"/>
            </a:endParaRPr>
          </a:p>
        </p:txBody>
      </p:sp>
      <p:sp>
        <p:nvSpPr>
          <p:cNvPr id="551" name="Google Shape;551;p41"/>
          <p:cNvSpPr txBox="1"/>
          <p:nvPr/>
        </p:nvSpPr>
        <p:spPr>
          <a:xfrm>
            <a:off x="262200" y="467025"/>
            <a:ext cx="1723800" cy="3189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Key Partners</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Farmers</a:t>
            </a: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Technology/Service</a:t>
            </a:r>
            <a:r>
              <a:rPr kumimoji="0" lang="en" sz="800" b="0" i="0" u="none" strike="noStrike" kern="0" cap="none" spc="0" normalizeH="0" noProof="0" dirty="0" smtClean="0">
                <a:ln>
                  <a:noFill/>
                </a:ln>
                <a:solidFill>
                  <a:srgbClr val="66787E"/>
                </a:solidFill>
                <a:effectLst/>
                <a:uLnTx/>
                <a:uFillTx/>
                <a:latin typeface="Barlow"/>
                <a:ea typeface="Barlow"/>
                <a:cs typeface="Barlow"/>
                <a:sym typeface="Barlow"/>
              </a:rPr>
              <a:t> suppliers</a:t>
            </a: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r>
              <a:rPr lang="en" sz="800" dirty="0" smtClean="0">
                <a:solidFill>
                  <a:srgbClr val="66787E"/>
                </a:solidFill>
                <a:latin typeface="Barlow"/>
                <a:ea typeface="Barlow"/>
                <a:cs typeface="Barlow"/>
                <a:sym typeface="Barlow"/>
              </a:rPr>
              <a:t>Research Institutes</a:t>
            </a:r>
            <a:endParaRPr kumimoji="0" lang="en" sz="800" b="0" i="0" u="none" strike="noStrike" kern="0" cap="none" spc="0" normalizeH="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r>
              <a:rPr lang="en" sz="800" baseline="0" dirty="0" smtClean="0">
                <a:solidFill>
                  <a:srgbClr val="66787E"/>
                </a:solidFill>
                <a:latin typeface="Barlow"/>
                <a:ea typeface="Barlow"/>
                <a:cs typeface="Barlow"/>
                <a:sym typeface="Barlow"/>
              </a:rPr>
              <a:t>Corporations/Buyers</a:t>
            </a:r>
            <a:r>
              <a:rPr lang="en" sz="800" dirty="0" smtClean="0">
                <a:solidFill>
                  <a:srgbClr val="66787E"/>
                </a:solidFill>
                <a:latin typeface="Barlow"/>
                <a:ea typeface="Barlow"/>
                <a:cs typeface="Barlow"/>
                <a:sym typeface="Barlow"/>
              </a:rPr>
              <a:t> </a:t>
            </a:r>
          </a:p>
          <a:p>
            <a:pPr marL="0" marR="0" lvl="0" indent="0" algn="l" defTabSz="914400" rtl="0" eaLnBrk="1" fontAlgn="auto" latinLnBrk="0" hangingPunct="1">
              <a:lnSpc>
                <a:spcPct val="100000"/>
              </a:lnSpc>
              <a:spcBef>
                <a:spcPts val="400"/>
              </a:spcBef>
              <a:spcAft>
                <a:spcPts val="400"/>
              </a:spcAft>
              <a:buClr>
                <a:srgbClr val="000000"/>
              </a:buClr>
              <a:buSzTx/>
              <a:buFont typeface="Arial"/>
              <a:buNone/>
              <a:tabLst/>
              <a:defRPr/>
            </a:pPr>
            <a:endParaRPr kumimoji="0" sz="800" b="1" i="0" u="none" strike="noStrike" kern="0" cap="none" spc="0" normalizeH="0" baseline="0" noProof="0" dirty="0">
              <a:ln>
                <a:noFill/>
              </a:ln>
              <a:solidFill>
                <a:srgbClr val="66787E"/>
              </a:solidFill>
              <a:effectLst/>
              <a:uLnTx/>
              <a:uFillTx/>
              <a:latin typeface="Barlow"/>
              <a:ea typeface="Barlow"/>
              <a:cs typeface="Barlow"/>
              <a:sym typeface="Barlow"/>
            </a:endParaRPr>
          </a:p>
        </p:txBody>
      </p:sp>
      <p:sp>
        <p:nvSpPr>
          <p:cNvPr id="552" name="Google Shape;552;p41"/>
          <p:cNvSpPr txBox="1"/>
          <p:nvPr/>
        </p:nvSpPr>
        <p:spPr>
          <a:xfrm>
            <a:off x="262200" y="3656363"/>
            <a:ext cx="4309800" cy="1017288"/>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Cost </a:t>
            </a:r>
            <a:r>
              <a:rPr kumimoji="0" lang="en" sz="900" b="1" i="0" u="none" strike="noStrike" kern="0" cap="none" spc="0" normalizeH="0" baseline="0" noProof="0" dirty="0" smtClean="0">
                <a:ln>
                  <a:noFill/>
                </a:ln>
                <a:solidFill>
                  <a:srgbClr val="1A2A30"/>
                </a:solidFill>
                <a:effectLst/>
                <a:uLnTx/>
                <a:uFillTx/>
                <a:latin typeface="Barlow"/>
                <a:ea typeface="Barlow"/>
                <a:cs typeface="Barlow"/>
                <a:sym typeface="Barlow"/>
              </a:rPr>
              <a:t>Structure</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App development &amp; Marketing</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rgbClr val="66787E"/>
                </a:solidFill>
                <a:latin typeface="Barlow"/>
                <a:ea typeface="Barlow"/>
                <a:cs typeface="Barlow"/>
                <a:sym typeface="Barlow"/>
              </a:rPr>
              <a:t>Cloud Server for Data Hosting; Analytics Engine </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p:txBody>
      </p:sp>
      <p:sp>
        <p:nvSpPr>
          <p:cNvPr id="553" name="Google Shape;553;p41"/>
          <p:cNvSpPr txBox="1"/>
          <p:nvPr/>
        </p:nvSpPr>
        <p:spPr>
          <a:xfrm>
            <a:off x="4571999" y="3656363"/>
            <a:ext cx="4309680" cy="1017288"/>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rgbClr val="1A2A30"/>
                </a:solidFill>
                <a:effectLst/>
                <a:uLnTx/>
                <a:uFillTx/>
                <a:latin typeface="Barlow"/>
                <a:ea typeface="Barlow"/>
                <a:cs typeface="Barlow"/>
                <a:sym typeface="Barlow"/>
              </a:rPr>
              <a:t>Revenue Streams</a:t>
            </a:r>
            <a:endParaRPr kumimoji="0" sz="900" b="1" i="0" u="none" strike="noStrike" kern="0" cap="none" spc="0" normalizeH="0" baseline="0" noProof="0" dirty="0">
              <a:ln>
                <a:noFill/>
              </a:ln>
              <a:solidFill>
                <a:srgbClr val="1A2A30"/>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endPar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endParaRP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kumimoji="0" lang="en" sz="800" b="0" i="0" u="none" strike="noStrike" kern="0" cap="none" spc="0" normalizeH="0" baseline="0" noProof="0" dirty="0" smtClean="0">
                <a:ln>
                  <a:noFill/>
                </a:ln>
                <a:solidFill>
                  <a:srgbClr val="66787E"/>
                </a:solidFill>
                <a:effectLst/>
                <a:uLnTx/>
                <a:uFillTx/>
                <a:latin typeface="Barlow"/>
                <a:ea typeface="Barlow"/>
                <a:cs typeface="Barlow"/>
                <a:sym typeface="Barlow"/>
              </a:rPr>
              <a:t>Subscription fee from Farmers</a:t>
            </a:r>
            <a:r>
              <a:rPr kumimoji="0" lang="en" sz="800" b="0" i="0" u="none" strike="noStrike" kern="0" cap="none" spc="0" normalizeH="0" noProof="0" dirty="0" smtClean="0">
                <a:ln>
                  <a:noFill/>
                </a:ln>
                <a:solidFill>
                  <a:srgbClr val="66787E"/>
                </a:solidFill>
                <a:effectLst/>
                <a:uLnTx/>
                <a:uFillTx/>
                <a:latin typeface="Barlow"/>
                <a:ea typeface="Barlow"/>
                <a:cs typeface="Barlow"/>
                <a:sym typeface="Barlow"/>
              </a:rPr>
              <a:t> and</a:t>
            </a:r>
            <a:r>
              <a:rPr lang="en" sz="800" dirty="0" smtClean="0">
                <a:solidFill>
                  <a:srgbClr val="66787E"/>
                </a:solidFill>
                <a:latin typeface="Barlow"/>
                <a:ea typeface="Barlow"/>
                <a:cs typeface="Barlow"/>
                <a:sym typeface="Barlow"/>
              </a:rPr>
              <a:t> Corporations</a:t>
            </a:r>
          </a:p>
          <a:p>
            <a:pPr marL="0" marR="0" lvl="0" indent="0" algn="l" defTabSz="914400" rtl="0" eaLnBrk="1" fontAlgn="auto" latinLnBrk="0" hangingPunct="1">
              <a:lnSpc>
                <a:spcPct val="100000"/>
              </a:lnSpc>
              <a:spcBef>
                <a:spcPts val="400"/>
              </a:spcBef>
              <a:spcAft>
                <a:spcPts val="400"/>
              </a:spcAft>
              <a:buClr>
                <a:srgbClr val="1A2A30"/>
              </a:buClr>
              <a:buSzPts val="1100"/>
              <a:buFont typeface="Arial"/>
              <a:buNone/>
              <a:tabLst/>
              <a:defRPr/>
            </a:pPr>
            <a:r>
              <a:rPr lang="en" sz="800" dirty="0" smtClean="0">
                <a:solidFill>
                  <a:srgbClr val="66787E"/>
                </a:solidFill>
                <a:latin typeface="Barlow"/>
                <a:ea typeface="Barlow"/>
                <a:cs typeface="Barlow"/>
                <a:sym typeface="Barlow"/>
              </a:rPr>
              <a:t>Cross-selling opportunities for field-level agri-services</a:t>
            </a:r>
          </a:p>
        </p:txBody>
      </p:sp>
      <p:sp>
        <p:nvSpPr>
          <p:cNvPr id="554" name="Google Shape;554;p41"/>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55" name="Google Shape;555;p41"/>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56" name="Google Shape;556;p41"/>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57" name="Google Shape;557;p41"/>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nvGrpSpPr>
          <p:cNvPr id="558" name="Google Shape;558;p41"/>
          <p:cNvGrpSpPr/>
          <p:nvPr/>
        </p:nvGrpSpPr>
        <p:grpSpPr>
          <a:xfrm>
            <a:off x="8561977" y="3732397"/>
            <a:ext cx="233502" cy="171203"/>
            <a:chOff x="4610450" y="3703750"/>
            <a:chExt cx="453050" cy="332175"/>
          </a:xfrm>
        </p:grpSpPr>
        <p:sp>
          <p:nvSpPr>
            <p:cNvPr id="559" name="Google Shape;559;p4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60" name="Google Shape;560;p4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sp>
        <p:nvSpPr>
          <p:cNvPr id="561" name="Google Shape;561;p41"/>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nvGrpSpPr>
          <p:cNvPr id="562" name="Google Shape;562;p41"/>
          <p:cNvGrpSpPr/>
          <p:nvPr/>
        </p:nvGrpSpPr>
        <p:grpSpPr>
          <a:xfrm>
            <a:off x="5169556" y="543233"/>
            <a:ext cx="188198" cy="239803"/>
            <a:chOff x="1958100" y="4985350"/>
            <a:chExt cx="365150" cy="465275"/>
          </a:xfrm>
        </p:grpSpPr>
        <p:sp>
          <p:nvSpPr>
            <p:cNvPr id="563" name="Google Shape;563;p41"/>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64" name="Google Shape;564;p41"/>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65" name="Google Shape;565;p41"/>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grpSp>
        <p:nvGrpSpPr>
          <p:cNvPr id="566" name="Google Shape;566;p41"/>
          <p:cNvGrpSpPr/>
          <p:nvPr/>
        </p:nvGrpSpPr>
        <p:grpSpPr>
          <a:xfrm>
            <a:off x="3342459" y="2137720"/>
            <a:ext cx="283238" cy="257429"/>
            <a:chOff x="4562200" y="4968250"/>
            <a:chExt cx="549550" cy="499475"/>
          </a:xfrm>
        </p:grpSpPr>
        <p:sp>
          <p:nvSpPr>
            <p:cNvPr id="567" name="Google Shape;567;p41"/>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68" name="Google Shape;568;p41"/>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69" name="Google Shape;569;p41"/>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0" name="Google Shape;570;p41"/>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1" name="Google Shape;571;p41"/>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grpSp>
        <p:nvGrpSpPr>
          <p:cNvPr id="572" name="Google Shape;572;p41"/>
          <p:cNvGrpSpPr/>
          <p:nvPr/>
        </p:nvGrpSpPr>
        <p:grpSpPr>
          <a:xfrm>
            <a:off x="6790078" y="2139229"/>
            <a:ext cx="278200" cy="266861"/>
            <a:chOff x="5241175" y="4959100"/>
            <a:chExt cx="539775" cy="517775"/>
          </a:xfrm>
        </p:grpSpPr>
        <p:sp>
          <p:nvSpPr>
            <p:cNvPr id="573" name="Google Shape;573;p41"/>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4" name="Google Shape;574;p41"/>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5" name="Google Shape;575;p41"/>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6" name="Google Shape;576;p41"/>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7" name="Google Shape;577;p41"/>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sp>
          <p:nvSpPr>
            <p:cNvPr id="578" name="Google Shape;578;p41"/>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A2A30"/>
                </a:solidFill>
                <a:effectLst/>
                <a:uLnTx/>
                <a:uFillTx/>
                <a:latin typeface="Arial"/>
                <a:cs typeface="Arial"/>
                <a:sym typeface="Arial"/>
              </a:endParaRPr>
            </a:p>
          </p:txBody>
        </p:sp>
      </p:grpSp>
    </p:spTree>
    <p:extLst>
      <p:ext uri="{BB962C8B-B14F-4D97-AF65-F5344CB8AC3E}">
        <p14:creationId xmlns:p14="http://schemas.microsoft.com/office/powerpoint/2010/main" val="158413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8" name="Picture 17"/>
          <p:cNvPicPr>
            <a:picLocks noChangeAspect="1"/>
          </p:cNvPicPr>
          <p:nvPr/>
        </p:nvPicPr>
        <p:blipFill>
          <a:blip r:embed="rId3"/>
          <a:stretch>
            <a:fillRect/>
          </a:stretch>
        </p:blipFill>
        <p:spPr>
          <a:xfrm>
            <a:off x="183493" y="892511"/>
            <a:ext cx="8422670" cy="4324348"/>
          </a:xfrm>
          <a:prstGeom prst="rect">
            <a:avLst/>
          </a:prstGeom>
        </p:spPr>
      </p:pic>
      <p:sp>
        <p:nvSpPr>
          <p:cNvPr id="19" name="Google Shape;543;p41"/>
          <p:cNvSpPr txBox="1">
            <a:spLocks/>
          </p:cNvSpPr>
          <p:nvPr/>
        </p:nvSpPr>
        <p:spPr>
          <a:xfrm>
            <a:off x="262200" y="0"/>
            <a:ext cx="8619600" cy="4671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200" b="1" dirty="0" smtClean="0">
                <a:solidFill>
                  <a:schemeClr val="tx1"/>
                </a:solidFill>
              </a:rPr>
              <a:t>Key Features</a:t>
            </a:r>
            <a:endParaRPr lang="en-IN" sz="1200"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8"/>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484" name="Google Shape;484;p3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85" name="Google Shape;485;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87" name="Google Shape;487;p38"/>
          <p:cNvGrpSpPr/>
          <p:nvPr/>
        </p:nvGrpSpPr>
        <p:grpSpPr>
          <a:xfrm>
            <a:off x="1786339" y="1703401"/>
            <a:ext cx="473400" cy="473400"/>
            <a:chOff x="1786339" y="1703401"/>
            <a:chExt cx="473400" cy="473400"/>
          </a:xfrm>
        </p:grpSpPr>
        <p:sp>
          <p:nvSpPr>
            <p:cNvPr id="488" name="Google Shape;488;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489" name="Google Shape;489;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490" name="Google Shape;490;p38"/>
          <p:cNvGrpSpPr/>
          <p:nvPr/>
        </p:nvGrpSpPr>
        <p:grpSpPr>
          <a:xfrm>
            <a:off x="3814414" y="1703401"/>
            <a:ext cx="473400" cy="473400"/>
            <a:chOff x="3814414" y="1703401"/>
            <a:chExt cx="473400" cy="473400"/>
          </a:xfrm>
        </p:grpSpPr>
        <p:sp>
          <p:nvSpPr>
            <p:cNvPr id="491" name="Google Shape;491;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492" name="Google Shape;492;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493" name="Google Shape;493;p38"/>
          <p:cNvGrpSpPr/>
          <p:nvPr/>
        </p:nvGrpSpPr>
        <p:grpSpPr>
          <a:xfrm>
            <a:off x="5842489" y="1703401"/>
            <a:ext cx="473400" cy="473400"/>
            <a:chOff x="5842489" y="1703401"/>
            <a:chExt cx="473400" cy="473400"/>
          </a:xfrm>
        </p:grpSpPr>
        <p:sp>
          <p:nvSpPr>
            <p:cNvPr id="494" name="Google Shape;494;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495" name="Google Shape;495;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496" name="Google Shape;496;p38"/>
          <p:cNvGrpSpPr/>
          <p:nvPr/>
        </p:nvGrpSpPr>
        <p:grpSpPr>
          <a:xfrm>
            <a:off x="6880814" y="3576300"/>
            <a:ext cx="473400" cy="473400"/>
            <a:chOff x="6880814" y="3576300"/>
            <a:chExt cx="473400" cy="473400"/>
          </a:xfrm>
        </p:grpSpPr>
        <p:sp>
          <p:nvSpPr>
            <p:cNvPr id="497" name="Google Shape;497;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498" name="Google Shape;498;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499" name="Google Shape;499;p38"/>
          <p:cNvGrpSpPr/>
          <p:nvPr/>
        </p:nvGrpSpPr>
        <p:grpSpPr>
          <a:xfrm>
            <a:off x="4852739" y="3576300"/>
            <a:ext cx="473400" cy="473400"/>
            <a:chOff x="4852739" y="3576300"/>
            <a:chExt cx="473400" cy="473400"/>
          </a:xfrm>
        </p:grpSpPr>
        <p:sp>
          <p:nvSpPr>
            <p:cNvPr id="500" name="Google Shape;500;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01" name="Google Shape;501;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502" name="Google Shape;502;p38"/>
          <p:cNvGrpSpPr/>
          <p:nvPr/>
        </p:nvGrpSpPr>
        <p:grpSpPr>
          <a:xfrm>
            <a:off x="2824664" y="3576300"/>
            <a:ext cx="473400" cy="473400"/>
            <a:chOff x="2824664" y="3576300"/>
            <a:chExt cx="473400" cy="473400"/>
          </a:xfrm>
        </p:grpSpPr>
        <p:sp>
          <p:nvSpPr>
            <p:cNvPr id="503" name="Google Shape;503;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04" name="Google Shape;504;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505" name="Google Shape;505;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Assessment of Uncertainties</a:t>
            </a:r>
            <a:endParaRPr sz="900" dirty="0">
              <a:solidFill>
                <a:schemeClr val="dk2"/>
              </a:solidFill>
              <a:latin typeface="Barlow"/>
              <a:ea typeface="Barlow"/>
              <a:cs typeface="Barlow"/>
              <a:sym typeface="Barlow"/>
            </a:endParaRPr>
          </a:p>
        </p:txBody>
      </p:sp>
      <p:sp>
        <p:nvSpPr>
          <p:cNvPr id="506" name="Google Shape;506;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Pilot Trials</a:t>
            </a:r>
          </a:p>
          <a:p>
            <a:pPr lvl="0" algn="ctr"/>
            <a:r>
              <a:rPr lang="en-IN" sz="900" dirty="0" smtClean="0">
                <a:solidFill>
                  <a:schemeClr val="dk2"/>
                </a:solidFill>
                <a:latin typeface="Barlow"/>
                <a:ea typeface="Barlow"/>
                <a:cs typeface="Barlow"/>
                <a:sym typeface="Barlow"/>
              </a:rPr>
              <a:t>A</a:t>
            </a:r>
            <a:r>
              <a:rPr lang="en" sz="900" dirty="0" smtClean="0">
                <a:solidFill>
                  <a:schemeClr val="dk2"/>
                </a:solidFill>
                <a:latin typeface="Barlow"/>
                <a:ea typeface="Barlow"/>
                <a:cs typeface="Barlow"/>
                <a:sym typeface="Barlow"/>
              </a:rPr>
              <a:t>nd Insights Generation</a:t>
            </a:r>
            <a:endParaRPr sz="900" dirty="0">
              <a:solidFill>
                <a:schemeClr val="dk2"/>
              </a:solidFill>
              <a:latin typeface="Barlow"/>
              <a:ea typeface="Barlow"/>
              <a:cs typeface="Barlow"/>
              <a:sym typeface="Barlow"/>
            </a:endParaRPr>
          </a:p>
        </p:txBody>
      </p:sp>
      <p:sp>
        <p:nvSpPr>
          <p:cNvPr id="507" name="Google Shape;507;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Scrum planning and sprint release for scale up</a:t>
            </a:r>
            <a:endParaRPr sz="900" dirty="0">
              <a:solidFill>
                <a:schemeClr val="dk2"/>
              </a:solidFill>
              <a:latin typeface="Barlow"/>
              <a:ea typeface="Barlow"/>
              <a:cs typeface="Barlow"/>
              <a:sym typeface="Barlow"/>
            </a:endParaRPr>
          </a:p>
        </p:txBody>
      </p:sp>
      <p:sp>
        <p:nvSpPr>
          <p:cNvPr id="508" name="Google Shape;508;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MVP Building</a:t>
            </a:r>
            <a:endParaRPr sz="900" dirty="0">
              <a:solidFill>
                <a:schemeClr val="dk2"/>
              </a:solidFill>
              <a:latin typeface="Barlow"/>
              <a:ea typeface="Barlow"/>
              <a:cs typeface="Barlow"/>
              <a:sym typeface="Barlow"/>
            </a:endParaRPr>
          </a:p>
        </p:txBody>
      </p:sp>
      <p:sp>
        <p:nvSpPr>
          <p:cNvPr id="509" name="Google Shape;509;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Pilot Impact Tracking and Validating the Business </a:t>
            </a:r>
            <a:r>
              <a:rPr lang="en" sz="900" dirty="0">
                <a:solidFill>
                  <a:schemeClr val="dk2"/>
                </a:solidFill>
                <a:latin typeface="Barlow"/>
                <a:ea typeface="Barlow"/>
                <a:cs typeface="Barlow"/>
                <a:sym typeface="Barlow"/>
              </a:rPr>
              <a:t>V</a:t>
            </a:r>
            <a:r>
              <a:rPr lang="en" sz="900" dirty="0" smtClean="0">
                <a:solidFill>
                  <a:schemeClr val="dk2"/>
                </a:solidFill>
                <a:latin typeface="Barlow"/>
                <a:ea typeface="Barlow"/>
                <a:cs typeface="Barlow"/>
                <a:sym typeface="Barlow"/>
              </a:rPr>
              <a:t>alue </a:t>
            </a:r>
            <a:r>
              <a:rPr lang="en" sz="900" dirty="0">
                <a:solidFill>
                  <a:schemeClr val="dk2"/>
                </a:solidFill>
                <a:latin typeface="Barlow"/>
                <a:ea typeface="Barlow"/>
                <a:cs typeface="Barlow"/>
                <a:sym typeface="Barlow"/>
              </a:rPr>
              <a:t>R</a:t>
            </a:r>
            <a:r>
              <a:rPr lang="en" sz="900" dirty="0" smtClean="0">
                <a:solidFill>
                  <a:schemeClr val="dk2"/>
                </a:solidFill>
                <a:latin typeface="Barlow"/>
                <a:ea typeface="Barlow"/>
                <a:cs typeface="Barlow"/>
                <a:sym typeface="Barlow"/>
              </a:rPr>
              <a:t>ealization</a:t>
            </a:r>
            <a:endParaRPr sz="900" dirty="0">
              <a:solidFill>
                <a:schemeClr val="dk2"/>
              </a:solidFill>
              <a:latin typeface="Barlow"/>
              <a:ea typeface="Barlow"/>
              <a:cs typeface="Barlow"/>
              <a:sym typeface="Barlow"/>
            </a:endParaRPr>
          </a:p>
        </p:txBody>
      </p:sp>
      <p:sp>
        <p:nvSpPr>
          <p:cNvPr id="510" name="Google Shape;510;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Barlow"/>
                <a:ea typeface="Barlow"/>
                <a:cs typeface="Barlow"/>
                <a:sym typeface="Barlow"/>
              </a:rPr>
              <a:t>Product release and User Utilization Monitoring</a:t>
            </a:r>
            <a:endParaRPr sz="900" dirty="0">
              <a:solidFill>
                <a:schemeClr val="dk2"/>
              </a:solidFill>
              <a:latin typeface="Barlow"/>
              <a:ea typeface="Barlow"/>
              <a:cs typeface="Barlow"/>
              <a:sym typeface="Barlow"/>
            </a:endParaRPr>
          </a:p>
        </p:txBody>
      </p:sp>
      <p:sp>
        <p:nvSpPr>
          <p:cNvPr id="511" name="Google Shape;511;p38"/>
          <p:cNvSpPr/>
          <p:nvPr/>
        </p:nvSpPr>
        <p:spPr>
          <a:xfrm>
            <a:off x="235369" y="630105"/>
            <a:ext cx="498594" cy="49860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tx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534</Words>
  <Application>Microsoft Office PowerPoint</Application>
  <PresentationFormat>On-screen Show (16:9)</PresentationFormat>
  <Paragraphs>99</Paragraphs>
  <Slides>12</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Bebas Neue</vt:lpstr>
      <vt:lpstr>Barlow</vt:lpstr>
      <vt:lpstr>Arial</vt:lpstr>
      <vt:lpstr>Calibri</vt:lpstr>
      <vt:lpstr>Barlow Light</vt:lpstr>
      <vt:lpstr>맑은 고딕</vt:lpstr>
      <vt:lpstr>Barlow Medium</vt:lpstr>
      <vt:lpstr>Fitzwalter template</vt:lpstr>
      <vt:lpstr>Microsoft Excel Worksheet</vt:lpstr>
      <vt:lpstr>C-MAC Crop monitoring &amp; Advisory Companion</vt:lpstr>
      <vt:lpstr>PowerPoint Presentation</vt:lpstr>
      <vt:lpstr>Reasons for non-adherence</vt:lpstr>
      <vt:lpstr>C-MAC</vt:lpstr>
      <vt:lpstr>PowerPoint Presentation</vt:lpstr>
      <vt:lpstr>Goal &amp; vision</vt:lpstr>
      <vt:lpstr>Business Model Canvas</vt:lpstr>
      <vt:lpstr>PowerPoint Presentation</vt:lpstr>
      <vt:lpstr>Roadmap</vt:lpstr>
      <vt:lpstr>Release roadmap</vt:lpstr>
      <vt:lpstr>Business value realization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SRIKAR TURUMELLA</dc:creator>
  <cp:lastModifiedBy>SRIKAR TURUMELLA</cp:lastModifiedBy>
  <cp:revision>34</cp:revision>
  <dcterms:modified xsi:type="dcterms:W3CDTF">2022-05-24T18:16:49Z</dcterms:modified>
</cp:coreProperties>
</file>